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72"/>
  </p:notesMasterIdLst>
  <p:sldIdLst>
    <p:sldId id="256" r:id="rId2"/>
    <p:sldId id="270" r:id="rId3"/>
    <p:sldId id="313" r:id="rId4"/>
    <p:sldId id="309" r:id="rId5"/>
    <p:sldId id="311" r:id="rId6"/>
    <p:sldId id="315" r:id="rId7"/>
    <p:sldId id="310" r:id="rId8"/>
    <p:sldId id="314" r:id="rId9"/>
    <p:sldId id="271" r:id="rId10"/>
    <p:sldId id="273" r:id="rId11"/>
    <p:sldId id="274" r:id="rId12"/>
    <p:sldId id="268" r:id="rId13"/>
    <p:sldId id="275" r:id="rId14"/>
    <p:sldId id="276" r:id="rId15"/>
    <p:sldId id="277" r:id="rId16"/>
    <p:sldId id="280" r:id="rId17"/>
    <p:sldId id="278" r:id="rId18"/>
    <p:sldId id="279" r:id="rId19"/>
    <p:sldId id="281" r:id="rId20"/>
    <p:sldId id="282" r:id="rId21"/>
    <p:sldId id="316" r:id="rId22"/>
    <p:sldId id="284" r:id="rId23"/>
    <p:sldId id="291" r:id="rId24"/>
    <p:sldId id="289" r:id="rId25"/>
    <p:sldId id="292" r:id="rId26"/>
    <p:sldId id="285" r:id="rId27"/>
    <p:sldId id="293" r:id="rId28"/>
    <p:sldId id="296" r:id="rId29"/>
    <p:sldId id="295" r:id="rId30"/>
    <p:sldId id="286" r:id="rId31"/>
    <p:sldId id="287" r:id="rId32"/>
    <p:sldId id="298" r:id="rId33"/>
    <p:sldId id="299" r:id="rId34"/>
    <p:sldId id="300" r:id="rId35"/>
    <p:sldId id="288" r:id="rId36"/>
    <p:sldId id="302" r:id="rId37"/>
    <p:sldId id="303" r:id="rId38"/>
    <p:sldId id="305" r:id="rId39"/>
    <p:sldId id="304" r:id="rId40"/>
    <p:sldId id="306" r:id="rId41"/>
    <p:sldId id="319" r:id="rId42"/>
    <p:sldId id="321" r:id="rId43"/>
    <p:sldId id="322" r:id="rId44"/>
    <p:sldId id="350" r:id="rId45"/>
    <p:sldId id="323" r:id="rId46"/>
    <p:sldId id="324" r:id="rId47"/>
    <p:sldId id="325" r:id="rId48"/>
    <p:sldId id="326" r:id="rId49"/>
    <p:sldId id="327" r:id="rId50"/>
    <p:sldId id="328" r:id="rId51"/>
    <p:sldId id="320" r:id="rId52"/>
    <p:sldId id="329" r:id="rId53"/>
    <p:sldId id="340" r:id="rId54"/>
    <p:sldId id="330" r:id="rId55"/>
    <p:sldId id="334" r:id="rId56"/>
    <p:sldId id="335" r:id="rId57"/>
    <p:sldId id="336" r:id="rId58"/>
    <p:sldId id="341" r:id="rId59"/>
    <p:sldId id="35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17" r:id="rId68"/>
    <p:sldId id="262" r:id="rId69"/>
    <p:sldId id="349" r:id="rId70"/>
    <p:sldId id="352" r:id="rId71"/>
  </p:sldIdLst>
  <p:sldSz cx="12192000" cy="6858000"/>
  <p:notesSz cx="6858000" cy="9144000"/>
  <p:custShowLst>
    <p:custShow name="Presentazione personalizzata 1" id="0">
      <p:sldLst>
        <p:sld r:id="rId2"/>
      </p:sldLst>
    </p:custShow>
  </p:custShowLst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UI0YfxRI+5zlq2/aY03+w==" hashData="zsicFN/+dapDZ+N5TNF6BEJnkFtPKIvDoxP2KMYrIHKQhXJW+CMVFiO9rfmr4r7SvoAvHap5wRo6zPi12oZquQ=="/>
  <p:extLst>
    <p:ext uri="{521415D9-36F7-43E2-AB2F-B90AF26B5E84}">
      <p14:sectionLst xmlns:p14="http://schemas.microsoft.com/office/powerpoint/2010/main">
        <p14:section name="Introduction" id="{7149151E-DCCD-453A-88B8-583A10DD6997}">
          <p14:sldIdLst>
            <p14:sldId id="256"/>
            <p14:sldId id="270"/>
          </p14:sldIdLst>
        </p14:section>
        <p14:section name="PBEE" id="{58F4F0F7-5AFA-4425-A8A2-594F41CBDAF7}">
          <p14:sldIdLst>
            <p14:sldId id="313"/>
            <p14:sldId id="309"/>
            <p14:sldId id="311"/>
            <p14:sldId id="315"/>
            <p14:sldId id="310"/>
          </p14:sldIdLst>
        </p14:section>
        <p14:section name="PSHA - Theory" id="{396A016E-4FD7-4AC4-B8D4-B1A86CAEC0BD}">
          <p14:sldIdLst>
            <p14:sldId id="314"/>
            <p14:sldId id="271"/>
            <p14:sldId id="273"/>
            <p14:sldId id="274"/>
            <p14:sldId id="268"/>
            <p14:sldId id="275"/>
            <p14:sldId id="276"/>
            <p14:sldId id="277"/>
            <p14:sldId id="280"/>
            <p14:sldId id="278"/>
            <p14:sldId id="279"/>
            <p14:sldId id="281"/>
            <p14:sldId id="282"/>
          </p14:sldIdLst>
        </p14:section>
        <p14:section name="PSHA - Matlab" id="{089FA11B-CB23-4AAE-9D09-6A86FAB75ADA}">
          <p14:sldIdLst>
            <p14:sldId id="316"/>
            <p14:sldId id="284"/>
            <p14:sldId id="291"/>
            <p14:sldId id="289"/>
            <p14:sldId id="292"/>
            <p14:sldId id="285"/>
            <p14:sldId id="293"/>
            <p14:sldId id="296"/>
            <p14:sldId id="295"/>
            <p14:sldId id="286"/>
            <p14:sldId id="287"/>
            <p14:sldId id="298"/>
            <p14:sldId id="299"/>
            <p14:sldId id="300"/>
            <p14:sldId id="288"/>
            <p14:sldId id="302"/>
            <p14:sldId id="303"/>
            <p14:sldId id="305"/>
            <p14:sldId id="304"/>
            <p14:sldId id="306"/>
          </p14:sldIdLst>
        </p14:section>
        <p14:section name="Fragility - Theory" id="{6E8E7DB3-F126-4496-B437-80ECCDAFE0AA}">
          <p14:sldIdLst>
            <p14:sldId id="319"/>
            <p14:sldId id="321"/>
            <p14:sldId id="322"/>
            <p14:sldId id="350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Fragility - Matlab" id="{C1F5DD5C-734F-4AA8-95A0-6575E0469B1D}">
          <p14:sldIdLst>
            <p14:sldId id="320"/>
            <p14:sldId id="329"/>
            <p14:sldId id="340"/>
            <p14:sldId id="330"/>
            <p14:sldId id="334"/>
            <p14:sldId id="335"/>
            <p14:sldId id="336"/>
            <p14:sldId id="341"/>
            <p14:sldId id="35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References" id="{67061A69-8EFC-428F-BA6F-CAA13BE315F4}">
          <p14:sldIdLst>
            <p14:sldId id="317"/>
            <p14:sldId id="262"/>
            <p14:sldId id="349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1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din Chiara" initials="NC" lastIdx="1" clrIdx="0">
    <p:extLst>
      <p:ext uri="{19B8F6BF-5375-455C-9EA6-DF929625EA0E}">
        <p15:presenceInfo xmlns:p15="http://schemas.microsoft.com/office/powerpoint/2012/main" userId="Nardin Chi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625"/>
    <a:srgbClr val="66FF99"/>
    <a:srgbClr val="CE0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0959" autoAdjust="0"/>
  </p:normalViewPr>
  <p:slideViewPr>
    <p:cSldViewPr snapToGrid="0" showGuides="1">
      <p:cViewPr varScale="1">
        <p:scale>
          <a:sx n="65" d="100"/>
          <a:sy n="65" d="100"/>
        </p:scale>
        <p:origin x="1334" y="58"/>
      </p:cViewPr>
      <p:guideLst>
        <p:guide orient="horz" pos="4133"/>
        <p:guide pos="461"/>
        <p:guide pos="712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image" Target="../media/image660.png"/><Relationship Id="rId4" Type="http://schemas.openxmlformats.org/officeDocument/2006/relationships/image" Target="../media/image69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5DB81C-7E40-404C-9615-3BE127561B24}" type="doc">
      <dgm:prSet loTypeId="urn:microsoft.com/office/officeart/2008/layout/TitledPictureBlocks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9352121-75E2-40B2-B7CE-AB6CE9FEFEE1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DSHA</a:t>
          </a:r>
          <a:endParaRPr lang="en-GB" dirty="0"/>
        </a:p>
      </dgm:t>
    </dgm:pt>
    <dgm:pt modelId="{B31FFB5B-AF1F-4CD4-941F-0211F1AA132D}" type="parTrans" cxnId="{AF734619-2C89-4839-8079-1879F9009E71}">
      <dgm:prSet/>
      <dgm:spPr/>
      <dgm:t>
        <a:bodyPr/>
        <a:lstStyle/>
        <a:p>
          <a:endParaRPr lang="en-GB"/>
        </a:p>
      </dgm:t>
    </dgm:pt>
    <dgm:pt modelId="{3F6EDC17-99B9-4AED-94B3-B7D4B7C21214}" type="sibTrans" cxnId="{AF734619-2C89-4839-8079-1879F9009E71}">
      <dgm:prSet/>
      <dgm:spPr/>
      <dgm:t>
        <a:bodyPr/>
        <a:lstStyle/>
        <a:p>
          <a:endParaRPr lang="en-GB"/>
        </a:p>
      </dgm:t>
    </dgm:pt>
    <dgm:pt modelId="{CE5CC63C-7B12-438A-B621-CF62319C76A5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A03A13-DDA1-4932-A0F4-EA6DB6DB8644}" type="parTrans" cxnId="{62D3571F-9D95-445D-A38D-0A19DF32C3E8}">
      <dgm:prSet/>
      <dgm:spPr/>
      <dgm:t>
        <a:bodyPr/>
        <a:lstStyle/>
        <a:p>
          <a:endParaRPr lang="en-GB"/>
        </a:p>
      </dgm:t>
    </dgm:pt>
    <dgm:pt modelId="{14E3F9DF-BD14-414E-8090-6C0137E8FC58}" type="sibTrans" cxnId="{62D3571F-9D95-445D-A38D-0A19DF32C3E8}">
      <dgm:prSet/>
      <dgm:spPr/>
      <dgm:t>
        <a:bodyPr/>
        <a:lstStyle/>
        <a:p>
          <a:endParaRPr lang="en-GB"/>
        </a:p>
      </dgm:t>
    </dgm:pt>
    <dgm:pt modelId="{24DF03FC-B7A0-4566-8321-D36DCC220964}">
      <dgm:prSet phldrT="[Testo]"/>
      <dgm:spPr>
        <a:solidFill>
          <a:srgbClr val="CE0E2D"/>
        </a:solidFill>
      </dgm:spPr>
      <dgm:t>
        <a:bodyPr/>
        <a:lstStyle/>
        <a:p>
          <a:r>
            <a:rPr lang="it-IT" dirty="0"/>
            <a:t>PSHA</a:t>
          </a:r>
          <a:endParaRPr lang="en-GB" dirty="0"/>
        </a:p>
      </dgm:t>
    </dgm:pt>
    <dgm:pt modelId="{8A5B79C4-3B05-4F1A-90C2-6B0944A0E356}" type="parTrans" cxnId="{66BC23F1-6AB0-4876-B09A-AB41153000C1}">
      <dgm:prSet/>
      <dgm:spPr/>
      <dgm:t>
        <a:bodyPr/>
        <a:lstStyle/>
        <a:p>
          <a:endParaRPr lang="en-GB"/>
        </a:p>
      </dgm:t>
    </dgm:pt>
    <dgm:pt modelId="{CA2CE811-3358-4BFF-9677-809916D5A8BB}" type="sibTrans" cxnId="{66BC23F1-6AB0-4876-B09A-AB41153000C1}">
      <dgm:prSet/>
      <dgm:spPr/>
      <dgm:t>
        <a:bodyPr/>
        <a:lstStyle/>
        <a:p>
          <a:endParaRPr lang="en-GB"/>
        </a:p>
      </dgm:t>
    </dgm:pt>
    <dgm:pt modelId="{031DCD57-258D-462D-B72A-6C05EE82426F}">
      <dgm:prSet phldrT="[Testo]" custT="1"/>
      <dgm:spPr/>
      <dgm:t>
        <a:bodyPr/>
        <a:lstStyle/>
        <a:p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46BF0B-A13D-4E6B-8053-B9A19480312A}" type="parTrans" cxnId="{741A0119-5E6B-4036-944F-D154669E2C66}">
      <dgm:prSet/>
      <dgm:spPr/>
      <dgm:t>
        <a:bodyPr/>
        <a:lstStyle/>
        <a:p>
          <a:endParaRPr lang="en-GB"/>
        </a:p>
      </dgm:t>
    </dgm:pt>
    <dgm:pt modelId="{DF7E353D-ADFC-4ADD-BFBA-5A9C4FF4C195}" type="sibTrans" cxnId="{741A0119-5E6B-4036-944F-D154669E2C66}">
      <dgm:prSet/>
      <dgm:spPr/>
      <dgm:t>
        <a:bodyPr/>
        <a:lstStyle/>
        <a:p>
          <a:endParaRPr lang="en-GB"/>
        </a:p>
      </dgm:t>
    </dgm:pt>
    <dgm:pt modelId="{D9200B67-874B-41DA-9270-051A8BCFE2D6}" type="pres">
      <dgm:prSet presAssocID="{385DB81C-7E40-404C-9615-3BE127561B24}" presName="rootNode" presStyleCnt="0">
        <dgm:presLayoutVars>
          <dgm:chMax/>
          <dgm:chPref/>
          <dgm:dir/>
          <dgm:animLvl val="lvl"/>
        </dgm:presLayoutVars>
      </dgm:prSet>
      <dgm:spPr/>
    </dgm:pt>
    <dgm:pt modelId="{102CC1E9-2B29-41A3-BF5B-731BF377B339}" type="pres">
      <dgm:prSet presAssocID="{29352121-75E2-40B2-B7CE-AB6CE9FEFEE1}" presName="composite" presStyleCnt="0"/>
      <dgm:spPr/>
    </dgm:pt>
    <dgm:pt modelId="{32D62F99-A658-4599-964C-65481241EBA3}" type="pres">
      <dgm:prSet presAssocID="{29352121-75E2-40B2-B7CE-AB6CE9FEFEE1}" presName="ParentText" presStyleLbl="node1" presStyleIdx="0" presStyleCnt="2" custLinFactNeighborX="23914" custLinFactNeighborY="21379">
        <dgm:presLayoutVars>
          <dgm:chMax val="1"/>
          <dgm:chPref val="1"/>
          <dgm:bulletEnabled val="1"/>
        </dgm:presLayoutVars>
      </dgm:prSet>
      <dgm:spPr/>
    </dgm:pt>
    <dgm:pt modelId="{EF701724-9971-436A-92FB-922ED856220F}" type="pres">
      <dgm:prSet presAssocID="{29352121-75E2-40B2-B7CE-AB6CE9FEFEE1}" presName="Image" presStyleLbl="bgImgPlace1" presStyleIdx="0" presStyleCnt="2" custScaleX="81454" custScaleY="81454" custLinFactNeighborX="10500" custLinFactNeighborY="-77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9673152-6D26-4A16-8DBF-0AF036E819DE}" type="pres">
      <dgm:prSet presAssocID="{29352121-75E2-40B2-B7CE-AB6CE9FEFEE1}" presName="ChildText" presStyleLbl="fgAcc1" presStyleIdx="0" presStyleCnt="2" custLinFactNeighborX="36396" custLinFactNeighborY="-21383">
        <dgm:presLayoutVars>
          <dgm:chMax val="0"/>
          <dgm:chPref val="0"/>
          <dgm:bulletEnabled val="1"/>
        </dgm:presLayoutVars>
      </dgm:prSet>
      <dgm:spPr/>
    </dgm:pt>
    <dgm:pt modelId="{1390DED7-FAC3-4E42-9CEC-1C632F57E303}" type="pres">
      <dgm:prSet presAssocID="{3F6EDC17-99B9-4AED-94B3-B7D4B7C21214}" presName="sibTrans" presStyleCnt="0"/>
      <dgm:spPr/>
    </dgm:pt>
    <dgm:pt modelId="{5EB46ACC-E234-4E7F-93F4-37D6A45D10DB}" type="pres">
      <dgm:prSet presAssocID="{24DF03FC-B7A0-4566-8321-D36DCC220964}" presName="composite" presStyleCnt="0"/>
      <dgm:spPr/>
    </dgm:pt>
    <dgm:pt modelId="{07949FD3-6E58-4B28-B8A6-9C6898E2AB8B}" type="pres">
      <dgm:prSet presAssocID="{24DF03FC-B7A0-4566-8321-D36DCC220964}" presName="ParentText" presStyleLbl="node1" presStyleIdx="1" presStyleCnt="2" custLinFactNeighborX="9921" custLinFactNeighborY="29334">
        <dgm:presLayoutVars>
          <dgm:chMax val="1"/>
          <dgm:chPref val="1"/>
          <dgm:bulletEnabled val="1"/>
        </dgm:presLayoutVars>
      </dgm:prSet>
      <dgm:spPr/>
    </dgm:pt>
    <dgm:pt modelId="{AFFC236A-87A1-4139-A3E9-28B532D36EF0}" type="pres">
      <dgm:prSet presAssocID="{24DF03FC-B7A0-4566-8321-D36DCC220964}" presName="Image" presStyleLbl="bgImgPlace1" presStyleIdx="1" presStyleCnt="2" custScaleX="88380" custScaleY="86199" custLinFactNeighborX="-63" custLinFactNeighborY="-13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43EBE3-EDC9-43A4-AD36-2EE8FE23EB8E}" type="pres">
      <dgm:prSet presAssocID="{24DF03FC-B7A0-4566-8321-D36DCC220964}" presName="ChildText" presStyleLbl="fgAcc1" presStyleIdx="1" presStyleCnt="2" custLinFactNeighborX="138" custLinFactNeighborY="-15911">
        <dgm:presLayoutVars>
          <dgm:chMax val="0"/>
          <dgm:chPref val="0"/>
          <dgm:bulletEnabled val="1"/>
        </dgm:presLayoutVars>
      </dgm:prSet>
      <dgm:spPr/>
    </dgm:pt>
  </dgm:ptLst>
  <dgm:cxnLst>
    <dgm:cxn modelId="{741A0119-5E6B-4036-944F-D154669E2C66}" srcId="{24DF03FC-B7A0-4566-8321-D36DCC220964}" destId="{031DCD57-258D-462D-B72A-6C05EE82426F}" srcOrd="0" destOrd="0" parTransId="{C246BF0B-A13D-4E6B-8053-B9A19480312A}" sibTransId="{DF7E353D-ADFC-4ADD-BFBA-5A9C4FF4C195}"/>
    <dgm:cxn modelId="{AF734619-2C89-4839-8079-1879F9009E71}" srcId="{385DB81C-7E40-404C-9615-3BE127561B24}" destId="{29352121-75E2-40B2-B7CE-AB6CE9FEFEE1}" srcOrd="0" destOrd="0" parTransId="{B31FFB5B-AF1F-4CD4-941F-0211F1AA132D}" sibTransId="{3F6EDC17-99B9-4AED-94B3-B7D4B7C21214}"/>
    <dgm:cxn modelId="{62D3571F-9D95-445D-A38D-0A19DF32C3E8}" srcId="{29352121-75E2-40B2-B7CE-AB6CE9FEFEE1}" destId="{CE5CC63C-7B12-438A-B621-CF62319C76A5}" srcOrd="0" destOrd="0" parTransId="{5AA03A13-DDA1-4932-A0F4-EA6DB6DB8644}" sibTransId="{14E3F9DF-BD14-414E-8090-6C0137E8FC58}"/>
    <dgm:cxn modelId="{D432C868-6188-4E7B-B065-AC537B15D5E9}" type="presOf" srcId="{385DB81C-7E40-404C-9615-3BE127561B24}" destId="{D9200B67-874B-41DA-9270-051A8BCFE2D6}" srcOrd="0" destOrd="0" presId="urn:microsoft.com/office/officeart/2008/layout/TitledPictureBlocks"/>
    <dgm:cxn modelId="{5299F175-6C61-4B68-84E8-E869CFF6FD96}" type="presOf" srcId="{24DF03FC-B7A0-4566-8321-D36DCC220964}" destId="{07949FD3-6E58-4B28-B8A6-9C6898E2AB8B}" srcOrd="0" destOrd="0" presId="urn:microsoft.com/office/officeart/2008/layout/TitledPictureBlocks"/>
    <dgm:cxn modelId="{07C1E1AD-DA9C-431B-95C5-881038C77D26}" type="presOf" srcId="{031DCD57-258D-462D-B72A-6C05EE82426F}" destId="{F843EBE3-EDC9-43A4-AD36-2EE8FE23EB8E}" srcOrd="0" destOrd="0" presId="urn:microsoft.com/office/officeart/2008/layout/TitledPictureBlocks"/>
    <dgm:cxn modelId="{F63400B2-E6D9-44C4-8DEC-92FB30D95CE3}" type="presOf" srcId="{29352121-75E2-40B2-B7CE-AB6CE9FEFEE1}" destId="{32D62F99-A658-4599-964C-65481241EBA3}" srcOrd="0" destOrd="0" presId="urn:microsoft.com/office/officeart/2008/layout/TitledPictureBlocks"/>
    <dgm:cxn modelId="{B0FFCBDB-B42B-4138-B910-12A72A50380B}" type="presOf" srcId="{CE5CC63C-7B12-438A-B621-CF62319C76A5}" destId="{49673152-6D26-4A16-8DBF-0AF036E819DE}" srcOrd="0" destOrd="0" presId="urn:microsoft.com/office/officeart/2008/layout/TitledPictureBlocks"/>
    <dgm:cxn modelId="{66BC23F1-6AB0-4876-B09A-AB41153000C1}" srcId="{385DB81C-7E40-404C-9615-3BE127561B24}" destId="{24DF03FC-B7A0-4566-8321-D36DCC220964}" srcOrd="1" destOrd="0" parTransId="{8A5B79C4-3B05-4F1A-90C2-6B0944A0E356}" sibTransId="{CA2CE811-3358-4BFF-9677-809916D5A8BB}"/>
    <dgm:cxn modelId="{2F01D9E9-04EC-45E9-B2CF-A9F2507BAA43}" type="presParOf" srcId="{D9200B67-874B-41DA-9270-051A8BCFE2D6}" destId="{102CC1E9-2B29-41A3-BF5B-731BF377B339}" srcOrd="0" destOrd="0" presId="urn:microsoft.com/office/officeart/2008/layout/TitledPictureBlocks"/>
    <dgm:cxn modelId="{969D9963-2DBF-4989-B1B2-7918C82FAA19}" type="presParOf" srcId="{102CC1E9-2B29-41A3-BF5B-731BF377B339}" destId="{32D62F99-A658-4599-964C-65481241EBA3}" srcOrd="0" destOrd="0" presId="urn:microsoft.com/office/officeart/2008/layout/TitledPictureBlocks"/>
    <dgm:cxn modelId="{456E1AA2-25C2-4E08-86AB-8E14D0F2D1DE}" type="presParOf" srcId="{102CC1E9-2B29-41A3-BF5B-731BF377B339}" destId="{EF701724-9971-436A-92FB-922ED856220F}" srcOrd="1" destOrd="0" presId="urn:microsoft.com/office/officeart/2008/layout/TitledPictureBlocks"/>
    <dgm:cxn modelId="{54303F17-C559-46D8-B205-EDE82C919128}" type="presParOf" srcId="{102CC1E9-2B29-41A3-BF5B-731BF377B339}" destId="{49673152-6D26-4A16-8DBF-0AF036E819DE}" srcOrd="2" destOrd="0" presId="urn:microsoft.com/office/officeart/2008/layout/TitledPictureBlocks"/>
    <dgm:cxn modelId="{3E8E508A-1172-49BB-9BF3-A97B392FA32C}" type="presParOf" srcId="{D9200B67-874B-41DA-9270-051A8BCFE2D6}" destId="{1390DED7-FAC3-4E42-9CEC-1C632F57E303}" srcOrd="1" destOrd="0" presId="urn:microsoft.com/office/officeart/2008/layout/TitledPictureBlocks"/>
    <dgm:cxn modelId="{61DE35BA-7F83-4C50-91EC-ED55F0CA8196}" type="presParOf" srcId="{D9200B67-874B-41DA-9270-051A8BCFE2D6}" destId="{5EB46ACC-E234-4E7F-93F4-37D6A45D10DB}" srcOrd="2" destOrd="0" presId="urn:microsoft.com/office/officeart/2008/layout/TitledPictureBlocks"/>
    <dgm:cxn modelId="{A39707C6-802C-41A4-B9E3-B2849E5792BA}" type="presParOf" srcId="{5EB46ACC-E234-4E7F-93F4-37D6A45D10DB}" destId="{07949FD3-6E58-4B28-B8A6-9C6898E2AB8B}" srcOrd="0" destOrd="0" presId="urn:microsoft.com/office/officeart/2008/layout/TitledPictureBlocks"/>
    <dgm:cxn modelId="{8D0FD463-1F88-4999-8E1E-B03E795354E0}" type="presParOf" srcId="{5EB46ACC-E234-4E7F-93F4-37D6A45D10DB}" destId="{AFFC236A-87A1-4139-A3E9-28B532D36EF0}" srcOrd="1" destOrd="0" presId="urn:microsoft.com/office/officeart/2008/layout/TitledPictureBlocks"/>
    <dgm:cxn modelId="{4159B7A0-397E-4B89-9811-C9B0F6267DA3}" type="presParOf" srcId="{5EB46ACC-E234-4E7F-93F4-37D6A45D10DB}" destId="{F843EBE3-EDC9-43A4-AD36-2EE8FE23EB8E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9899AA7-7F53-4862-96FF-C0A8B0682915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b="0" i="1" smtClean="0">
                      <a:latin typeface="Cambria Math" panose="02040503050406030204" pitchFamily="18" charset="0"/>
                    </a:rPr>
                    <m:t>𝑃</m:t>
                  </m:r>
                  <m:r>
                    <a:rPr lang="it-IT" sz="2400" b="0" i="1" smtClean="0">
                      <a:latin typeface="Cambria Math" panose="02040503050406030204" pitchFamily="18" charset="0"/>
                    </a:rPr>
                    <m:t>=1−</m:t>
                  </m:r>
                  <m:sSup>
                    <m:sSup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Poisson</a:t>
              </a:r>
              <a:r>
                <a:rPr lang="it-IT" sz="2400" dirty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29899AA7-7F53-4862-96FF-C0A8B0682915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𝑃=1−𝑒^(−𝜆𝑡)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Poisson</a:t>
              </a:r>
              <a:r>
                <a:rPr lang="it-IT" sz="2400" dirty="0" smtClean="0"/>
                <a:t> model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505BC89-2B6A-45C2-8819-3BC11EAED6E9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</m:d>
                </m:oMath>
              </a14:m>
              <a:r>
                <a:rPr lang="it-IT" sz="2400" dirty="0"/>
                <a:t> source site </a:t>
              </a:r>
              <a:r>
                <a:rPr lang="it-IT" sz="2400" dirty="0" err="1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4505BC89-2B6A-45C2-8819-3BC11EAED6E9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𝑓_𝑅 (𝑟)</a:t>
              </a:r>
              <a:r>
                <a:rPr lang="it-IT" sz="2400" dirty="0" smtClean="0"/>
                <a:t> source site </a:t>
              </a:r>
              <a:r>
                <a:rPr lang="it-IT" sz="2400" dirty="0" err="1" smtClean="0"/>
                <a:t>distance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A668F4A-DC38-4AE3-8790-A2E7C2DA9EAE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sub>
                  </m:sSub>
                  <m:d>
                    <m:dPr>
                      <m:ctrlPr>
                        <a:rPr lang="it-IT" sz="24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</m:d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magnitude</a:t>
              </a:r>
              <a:r>
                <a:rPr lang="it-IT" sz="2400" dirty="0"/>
                <a:t> </a:t>
              </a:r>
              <a:r>
                <a:rPr lang="it-IT" sz="2400" dirty="0" err="1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DA668F4A-DC38-4AE3-8790-A2E7C2DA9EAE}">
          <dgm:prSet phldrT="[Testo]" custT="1"/>
          <dgm:spPr/>
          <dgm:t>
            <a:bodyPr/>
            <a:lstStyle/>
            <a:p>
              <a:r>
                <a:rPr lang="it-IT" sz="2400" b="0" i="0" smtClean="0">
                  <a:latin typeface="Cambria Math" panose="02040503050406030204" pitchFamily="18" charset="0"/>
                </a:rPr>
                <a:t>𝑓_𝑀 (𝑚)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magnitude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distribution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0A00B08-3B45-4F2A-B423-4EF447A213D8}">
          <dgm:prSet phldrT="[Testo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it-IT" sz="2400" i="1" dirty="0" smtClean="0"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endChr m:val="|"/>
                      <m:ctrlPr>
                        <a:rPr lang="it-IT" sz="2400" i="1" dirty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 </m:t>
                      </m:r>
                    </m:e>
                  </m:d>
                  <m:r>
                    <a:rPr lang="it-IT" sz="2400" i="1" dirty="0">
                      <a:latin typeface="Cambria Math" panose="02040503050406030204" pitchFamily="18" charset="0"/>
                    </a:rPr>
                    <m:t>𝑀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𝑚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 , 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𝑅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=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𝑟</m:t>
                  </m:r>
                  <m:r>
                    <a:rPr lang="it-IT" sz="2400" i="1" dirty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2400" dirty="0"/>
                <a:t> </a:t>
              </a:r>
              <a:r>
                <a:rPr lang="it-IT" sz="2400" dirty="0" err="1"/>
                <a:t>attenuation</a:t>
              </a:r>
              <a:r>
                <a:rPr lang="it-IT" sz="2400" dirty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Choice>
      <mc:Fallback xmlns="">
        <dgm:pt modelId="{70A00B08-3B45-4F2A-B423-4EF447A213D8}">
          <dgm:prSet phldrT="[Testo]" custT="1"/>
          <dgm:spPr/>
          <dgm:t>
            <a:bodyPr/>
            <a:lstStyle/>
            <a:p>
              <a:r>
                <a:rPr lang="it-IT" sz="2400" i="0" dirty="0" smtClean="0">
                  <a:latin typeface="Cambria Math" panose="02040503050406030204" pitchFamily="18" charset="0"/>
                </a:rPr>
                <a:t>𝑃</a:t>
              </a:r>
              <a:r>
                <a:rPr lang="it-IT" sz="2400" i="0" dirty="0">
                  <a:latin typeface="Cambria Math" panose="02040503050406030204" pitchFamily="18" charset="0"/>
                </a:rPr>
                <a:t>(𝐼𝑀&gt;𝑖𝑚 ┤|𝑀=𝑚 , 𝑅=𝑟)</a:t>
              </a:r>
              <a:r>
                <a:rPr lang="it-IT" sz="2400" dirty="0" smtClean="0"/>
                <a:t> </a:t>
              </a:r>
              <a:r>
                <a:rPr lang="it-IT" sz="2400" dirty="0" err="1" smtClean="0"/>
                <a:t>attenuation</a:t>
              </a:r>
              <a:r>
                <a:rPr lang="it-IT" sz="2400" dirty="0" smtClean="0"/>
                <a:t> law</a:t>
              </a:r>
              <a:endParaRPr lang="en-GB" sz="2400" b="1" dirty="0">
                <a:solidFill>
                  <a:schemeClr val="tx1"/>
                </a:solidFill>
              </a:endParaRPr>
            </a:p>
          </dgm:t>
        </dgm:pt>
      </mc:Fallback>
    </mc:AlternateConten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F46CDD-45BC-415A-95EE-C1F871A074A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67E4EB5-1E4B-4F51-80D3-4573F9CDA3C2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Location</a:t>
          </a:r>
          <a:endParaRPr lang="en-GB" sz="2400" b="1" dirty="0">
            <a:solidFill>
              <a:schemeClr val="tx1"/>
            </a:solidFill>
          </a:endParaRPr>
        </a:p>
      </dgm:t>
    </dgm:pt>
    <dgm:pt modelId="{D1D63F05-4608-45C6-ABBF-0A647AB8DD02}" type="parTrans" cxnId="{78B61067-31A0-4B16-BAAD-8AD4FF37E0A1}">
      <dgm:prSet/>
      <dgm:spPr/>
      <dgm:t>
        <a:bodyPr/>
        <a:lstStyle/>
        <a:p>
          <a:endParaRPr lang="en-GB"/>
        </a:p>
      </dgm:t>
    </dgm:pt>
    <dgm:pt modelId="{204487B6-09D2-4109-8E99-B3523B29B6F2}" type="sibTrans" cxnId="{78B61067-31A0-4B16-BAAD-8AD4FF37E0A1}">
      <dgm:prSet/>
      <dgm:spPr/>
      <dgm:t>
        <a:bodyPr/>
        <a:lstStyle/>
        <a:p>
          <a:endParaRPr lang="en-GB"/>
        </a:p>
      </dgm:t>
    </dgm:pt>
    <dgm:pt modelId="{29899AA7-7F53-4862-96FF-C0A8B0682915}">
      <dgm:prSet phldrT="[Testo]" custT="1"/>
      <dgm:spPr>
        <a:blipFill>
          <a:blip xmlns:r="http://schemas.openxmlformats.org/officeDocument/2006/relationships" r:embed="rId1"/>
          <a:stretch>
            <a:fillRect b="-2632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1C89597D-5A01-4EC5-8A55-40354DAB26D5}" type="parTrans" cxnId="{B49640EE-AEF0-458F-89EA-BE8F4C79A98B}">
      <dgm:prSet/>
      <dgm:spPr/>
      <dgm:t>
        <a:bodyPr/>
        <a:lstStyle/>
        <a:p>
          <a:endParaRPr lang="en-GB"/>
        </a:p>
      </dgm:t>
    </dgm:pt>
    <dgm:pt modelId="{6E659AD7-0C15-43C4-9A37-4C726452A07B}" type="sibTrans" cxnId="{B49640EE-AEF0-458F-89EA-BE8F4C79A98B}">
      <dgm:prSet/>
      <dgm:spPr/>
      <dgm:t>
        <a:bodyPr/>
        <a:lstStyle/>
        <a:p>
          <a:endParaRPr lang="en-GB"/>
        </a:p>
      </dgm:t>
    </dgm:pt>
    <dgm:pt modelId="{5C6DDB42-46A5-447F-A8C8-A50AC28CBC2C}">
      <dgm:prSet phldrT="[Testo]" custT="1"/>
      <dgm:spPr/>
      <dgm:t>
        <a:bodyPr/>
        <a:lstStyle/>
        <a:p>
          <a:r>
            <a:rPr lang="it-IT" sz="2400" b="1" dirty="0" err="1">
              <a:solidFill>
                <a:schemeClr val="tx1"/>
              </a:solidFill>
            </a:rPr>
            <a:t>Size</a:t>
          </a:r>
          <a:endParaRPr lang="en-GB" sz="2400" b="1" dirty="0">
            <a:solidFill>
              <a:schemeClr val="tx1"/>
            </a:solidFill>
          </a:endParaRPr>
        </a:p>
      </dgm:t>
    </dgm:pt>
    <dgm:pt modelId="{F043C987-BE6E-4F5F-BB45-D413B2DC9559}" type="parTrans" cxnId="{B059D992-7BCC-4A51-92C2-0B8BFF450E3F}">
      <dgm:prSet/>
      <dgm:spPr/>
      <dgm:t>
        <a:bodyPr/>
        <a:lstStyle/>
        <a:p>
          <a:endParaRPr lang="en-GB"/>
        </a:p>
      </dgm:t>
    </dgm:pt>
    <dgm:pt modelId="{FE516138-331B-4CFE-932A-348FA1B8A98E}" type="sibTrans" cxnId="{B059D992-7BCC-4A51-92C2-0B8BFF450E3F}">
      <dgm:prSet/>
      <dgm:spPr/>
      <dgm:t>
        <a:bodyPr/>
        <a:lstStyle/>
        <a:p>
          <a:endParaRPr lang="en-GB"/>
        </a:p>
      </dgm:t>
    </dgm:pt>
    <dgm:pt modelId="{A606C1E8-3CB8-49E3-BA80-2054844737D4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Time</a:t>
          </a:r>
          <a:endParaRPr lang="en-GB" sz="2400" b="1" dirty="0">
            <a:solidFill>
              <a:schemeClr val="tx1"/>
            </a:solidFill>
          </a:endParaRPr>
        </a:p>
      </dgm:t>
    </dgm:pt>
    <dgm:pt modelId="{C366DA51-56A3-4EF1-80CF-B57472719B6F}" type="parTrans" cxnId="{0AAA4806-AEE1-4DD6-9641-1AA5E817FEBB}">
      <dgm:prSet/>
      <dgm:spPr/>
      <dgm:t>
        <a:bodyPr/>
        <a:lstStyle/>
        <a:p>
          <a:endParaRPr lang="en-GB"/>
        </a:p>
      </dgm:t>
    </dgm:pt>
    <dgm:pt modelId="{78B6F8A6-9B9C-40A7-9CE6-E658C88F1C04}" type="sibTrans" cxnId="{0AAA4806-AEE1-4DD6-9641-1AA5E817FEBB}">
      <dgm:prSet/>
      <dgm:spPr/>
      <dgm:t>
        <a:bodyPr/>
        <a:lstStyle/>
        <a:p>
          <a:endParaRPr lang="en-GB"/>
        </a:p>
      </dgm:t>
    </dgm:pt>
    <dgm:pt modelId="{4505BC89-2B6A-45C2-8819-3BC11EAED6E9}">
      <dgm:prSet phldrT="[Testo]" custT="1"/>
      <dgm:spPr>
        <a:blipFill>
          <a:blip xmlns:r="http://schemas.openxmlformats.org/officeDocument/2006/relationships" r:embed="rId2"/>
          <a:stretch>
            <a:fillRect l="-100" b="-870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B970AF8-0B2E-4ECF-AEB1-99A4EF5CB070}" type="parTrans" cxnId="{B238743B-62A4-482F-963C-5CD8CF34237F}">
      <dgm:prSet/>
      <dgm:spPr/>
      <dgm:t>
        <a:bodyPr/>
        <a:lstStyle/>
        <a:p>
          <a:endParaRPr lang="en-GB"/>
        </a:p>
      </dgm:t>
    </dgm:pt>
    <dgm:pt modelId="{DE22F8AA-65A0-47AF-93B4-C6893A4D43A0}" type="sibTrans" cxnId="{B238743B-62A4-482F-963C-5CD8CF34237F}">
      <dgm:prSet/>
      <dgm:spPr/>
      <dgm:t>
        <a:bodyPr/>
        <a:lstStyle/>
        <a:p>
          <a:endParaRPr lang="en-GB"/>
        </a:p>
      </dgm:t>
    </dgm:pt>
    <dgm:pt modelId="{F8D4F1AD-AE85-459C-BC41-3428535A68CF}">
      <dgm:prSet phldrT="[Testo]" custT="1"/>
      <dgm:spPr/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GMPE</a:t>
          </a:r>
          <a:endParaRPr lang="en-GB" sz="2400" b="1" dirty="0">
            <a:solidFill>
              <a:schemeClr val="tx1"/>
            </a:solidFill>
          </a:endParaRPr>
        </a:p>
      </dgm:t>
    </dgm:pt>
    <dgm:pt modelId="{3DFB7FB8-EB4A-4E8E-A4E4-2ACB4F046C75}" type="parTrans" cxnId="{EB6F3726-1283-48BB-9153-CE1D300B54E3}">
      <dgm:prSet/>
      <dgm:spPr/>
      <dgm:t>
        <a:bodyPr/>
        <a:lstStyle/>
        <a:p>
          <a:endParaRPr lang="en-GB"/>
        </a:p>
      </dgm:t>
    </dgm:pt>
    <dgm:pt modelId="{744B94E3-A6CC-4139-8B9E-46913F9918EA}" type="sibTrans" cxnId="{EB6F3726-1283-48BB-9153-CE1D300B54E3}">
      <dgm:prSet/>
      <dgm:spPr/>
      <dgm:t>
        <a:bodyPr/>
        <a:lstStyle/>
        <a:p>
          <a:endParaRPr lang="en-GB"/>
        </a:p>
      </dgm:t>
    </dgm:pt>
    <dgm:pt modelId="{DA668F4A-DC38-4AE3-8790-A2E7C2DA9EAE}">
      <dgm:prSet phldrT="[Testo]" custT="1"/>
      <dgm:spPr>
        <a:blipFill>
          <a:blip xmlns:r="http://schemas.openxmlformats.org/officeDocument/2006/relationships" r:embed="rId3"/>
          <a:stretch>
            <a:fillRect l="-99" b="-877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5E1C724-8EB6-4C24-B91F-8F8BAA015685}" type="parTrans" cxnId="{70052B96-3721-4509-AD1E-1469687F28F0}">
      <dgm:prSet/>
      <dgm:spPr/>
      <dgm:t>
        <a:bodyPr/>
        <a:lstStyle/>
        <a:p>
          <a:endParaRPr lang="en-GB"/>
        </a:p>
      </dgm:t>
    </dgm:pt>
    <dgm:pt modelId="{CFA2DE33-3380-4CC0-96D6-FF0138F62F19}" type="sibTrans" cxnId="{70052B96-3721-4509-AD1E-1469687F28F0}">
      <dgm:prSet/>
      <dgm:spPr/>
      <dgm:t>
        <a:bodyPr/>
        <a:lstStyle/>
        <a:p>
          <a:endParaRPr lang="en-GB"/>
        </a:p>
      </dgm:t>
    </dgm:pt>
    <dgm:pt modelId="{70A00B08-3B45-4F2A-B423-4EF447A213D8}">
      <dgm:prSet phldrT="[Testo]" custT="1"/>
      <dgm:spPr>
        <a:blipFill>
          <a:blip xmlns:r="http://schemas.openxmlformats.org/officeDocument/2006/relationships" r:embed="rId4"/>
          <a:stretch>
            <a:fillRect l="-96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65011A2-0D5F-41D6-B3C4-E5CBB477090E}" type="parTrans" cxnId="{6BD9532C-C46B-4925-A2AB-E166EB409F3E}">
      <dgm:prSet/>
      <dgm:spPr/>
      <dgm:t>
        <a:bodyPr/>
        <a:lstStyle/>
        <a:p>
          <a:endParaRPr lang="en-GB"/>
        </a:p>
      </dgm:t>
    </dgm:pt>
    <dgm:pt modelId="{37788B18-F9C8-4298-BE9F-54669553BC8A}" type="sibTrans" cxnId="{6BD9532C-C46B-4925-A2AB-E166EB409F3E}">
      <dgm:prSet/>
      <dgm:spPr/>
      <dgm:t>
        <a:bodyPr/>
        <a:lstStyle/>
        <a:p>
          <a:endParaRPr lang="en-GB"/>
        </a:p>
      </dgm:t>
    </dgm:pt>
    <dgm:pt modelId="{F29662BE-1FEF-4D21-9681-786583A8D44A}" type="pres">
      <dgm:prSet presAssocID="{CBF46CDD-45BC-415A-95EE-C1F871A074AF}" presName="linearFlow" presStyleCnt="0">
        <dgm:presLayoutVars>
          <dgm:dir/>
          <dgm:animLvl val="lvl"/>
          <dgm:resizeHandles val="exact"/>
        </dgm:presLayoutVars>
      </dgm:prSet>
      <dgm:spPr/>
    </dgm:pt>
    <dgm:pt modelId="{082009EE-5B18-47A0-837F-DFC3801E2E28}" type="pres">
      <dgm:prSet presAssocID="{C67E4EB5-1E4B-4F51-80D3-4573F9CDA3C2}" presName="composite" presStyleCnt="0"/>
      <dgm:spPr/>
    </dgm:pt>
    <dgm:pt modelId="{D0D625EF-F9A4-4055-A004-44B7043CB6F6}" type="pres">
      <dgm:prSet presAssocID="{C67E4EB5-1E4B-4F51-80D3-4573F9CDA3C2}" presName="parentText" presStyleLbl="alignNode1" presStyleIdx="0" presStyleCnt="4" custScaleX="161172">
        <dgm:presLayoutVars>
          <dgm:chMax val="1"/>
          <dgm:bulletEnabled val="1"/>
        </dgm:presLayoutVars>
      </dgm:prSet>
      <dgm:spPr/>
    </dgm:pt>
    <dgm:pt modelId="{44983B7D-7C25-4719-8B0D-44A03CFA30F2}" type="pres">
      <dgm:prSet presAssocID="{C67E4EB5-1E4B-4F51-80D3-4573F9CDA3C2}" presName="descendantText" presStyleLbl="alignAcc1" presStyleIdx="0" presStyleCnt="4" custScaleX="77993" custLinFactNeighborX="426" custLinFactNeighborY="10871">
        <dgm:presLayoutVars>
          <dgm:bulletEnabled val="1"/>
        </dgm:presLayoutVars>
      </dgm:prSet>
      <dgm:spPr/>
    </dgm:pt>
    <dgm:pt modelId="{CC6F72CA-9D92-432B-A3E3-C9378E683B9B}" type="pres">
      <dgm:prSet presAssocID="{204487B6-09D2-4109-8E99-B3523B29B6F2}" presName="sp" presStyleCnt="0"/>
      <dgm:spPr/>
    </dgm:pt>
    <dgm:pt modelId="{A79C6256-7505-40EA-95CD-070B6BA8ED19}" type="pres">
      <dgm:prSet presAssocID="{5C6DDB42-46A5-447F-A8C8-A50AC28CBC2C}" presName="composite" presStyleCnt="0"/>
      <dgm:spPr/>
    </dgm:pt>
    <dgm:pt modelId="{B7EF5952-E397-42CB-98BD-CE8CB3BB972D}" type="pres">
      <dgm:prSet presAssocID="{5C6DDB42-46A5-447F-A8C8-A50AC28CBC2C}" presName="parentText" presStyleLbl="alignNode1" presStyleIdx="1" presStyleCnt="4" custScaleX="172596">
        <dgm:presLayoutVars>
          <dgm:chMax val="1"/>
          <dgm:bulletEnabled val="1"/>
        </dgm:presLayoutVars>
      </dgm:prSet>
      <dgm:spPr/>
    </dgm:pt>
    <dgm:pt modelId="{73A123CF-8715-4260-9FC4-5A8BA84251E9}" type="pres">
      <dgm:prSet presAssocID="{5C6DDB42-46A5-447F-A8C8-A50AC28CBC2C}" presName="descendantText" presStyleLbl="alignAcc1" presStyleIdx="1" presStyleCnt="4" custScaleX="78339" custLinFactNeighborX="-84" custLinFactNeighborY="-2613">
        <dgm:presLayoutVars>
          <dgm:bulletEnabled val="1"/>
        </dgm:presLayoutVars>
      </dgm:prSet>
      <dgm:spPr/>
    </dgm:pt>
    <dgm:pt modelId="{CB877742-BCFF-4A2E-BF19-D41A8CF8D721}" type="pres">
      <dgm:prSet presAssocID="{FE516138-331B-4CFE-932A-348FA1B8A98E}" presName="sp" presStyleCnt="0"/>
      <dgm:spPr/>
    </dgm:pt>
    <dgm:pt modelId="{1496AEE7-B24E-4C09-B5C9-8106529E6875}" type="pres">
      <dgm:prSet presAssocID="{F8D4F1AD-AE85-459C-BC41-3428535A68CF}" presName="composite" presStyleCnt="0"/>
      <dgm:spPr/>
    </dgm:pt>
    <dgm:pt modelId="{63AE0DEC-7FE8-40CB-AA22-723889718A29}" type="pres">
      <dgm:prSet presAssocID="{F8D4F1AD-AE85-459C-BC41-3428535A68CF}" presName="parentText" presStyleLbl="alignNode1" presStyleIdx="2" presStyleCnt="4" custScaleX="172596">
        <dgm:presLayoutVars>
          <dgm:chMax val="1"/>
          <dgm:bulletEnabled val="1"/>
        </dgm:presLayoutVars>
      </dgm:prSet>
      <dgm:spPr/>
    </dgm:pt>
    <dgm:pt modelId="{E6B8CBB5-E8EF-4409-9844-FD8B2A62B820}" type="pres">
      <dgm:prSet presAssocID="{F8D4F1AD-AE85-459C-BC41-3428535A68CF}" presName="descendantText" presStyleLbl="alignAcc1" presStyleIdx="2" presStyleCnt="4" custAng="0" custScaleX="79435" custScaleY="140615" custLinFactNeighborX="145">
        <dgm:presLayoutVars>
          <dgm:bulletEnabled val="1"/>
        </dgm:presLayoutVars>
      </dgm:prSet>
      <dgm:spPr/>
    </dgm:pt>
    <dgm:pt modelId="{F505A2A8-0133-4516-848C-551D15CD6049}" type="pres">
      <dgm:prSet presAssocID="{744B94E3-A6CC-4139-8B9E-46913F9918EA}" presName="sp" presStyleCnt="0"/>
      <dgm:spPr/>
    </dgm:pt>
    <dgm:pt modelId="{A47B3987-E8FA-49F0-9234-DF2A78B565B2}" type="pres">
      <dgm:prSet presAssocID="{A606C1E8-3CB8-49E3-BA80-2054844737D4}" presName="composite" presStyleCnt="0"/>
      <dgm:spPr/>
    </dgm:pt>
    <dgm:pt modelId="{E4ADF41F-6B7A-4F16-AEC1-56FDCDEEE58E}" type="pres">
      <dgm:prSet presAssocID="{A606C1E8-3CB8-49E3-BA80-2054844737D4}" presName="parentText" presStyleLbl="alignNode1" presStyleIdx="3" presStyleCnt="4" custScaleX="172596">
        <dgm:presLayoutVars>
          <dgm:chMax val="1"/>
          <dgm:bulletEnabled val="1"/>
        </dgm:presLayoutVars>
      </dgm:prSet>
      <dgm:spPr/>
    </dgm:pt>
    <dgm:pt modelId="{048C1D6F-D780-4335-8DE8-048738D373DD}" type="pres">
      <dgm:prSet presAssocID="{A606C1E8-3CB8-49E3-BA80-2054844737D4}" presName="descendantText" presStyleLbl="alignAcc1" presStyleIdx="3" presStyleCnt="4" custScaleX="79178" custLinFactNeighborX="288">
        <dgm:presLayoutVars>
          <dgm:bulletEnabled val="1"/>
        </dgm:presLayoutVars>
      </dgm:prSet>
      <dgm:spPr/>
    </dgm:pt>
  </dgm:ptLst>
  <dgm:cxnLst>
    <dgm:cxn modelId="{0AAA4806-AEE1-4DD6-9641-1AA5E817FEBB}" srcId="{CBF46CDD-45BC-415A-95EE-C1F871A074AF}" destId="{A606C1E8-3CB8-49E3-BA80-2054844737D4}" srcOrd="3" destOrd="0" parTransId="{C366DA51-56A3-4EF1-80CF-B57472719B6F}" sibTransId="{78B6F8A6-9B9C-40A7-9CE6-E658C88F1C04}"/>
    <dgm:cxn modelId="{C91EF612-42F4-4690-902B-AF693327CDC6}" type="presOf" srcId="{DA668F4A-DC38-4AE3-8790-A2E7C2DA9EAE}" destId="{73A123CF-8715-4260-9FC4-5A8BA84251E9}" srcOrd="0" destOrd="0" presId="urn:microsoft.com/office/officeart/2005/8/layout/chevron2"/>
    <dgm:cxn modelId="{EB6F3726-1283-48BB-9153-CE1D300B54E3}" srcId="{CBF46CDD-45BC-415A-95EE-C1F871A074AF}" destId="{F8D4F1AD-AE85-459C-BC41-3428535A68CF}" srcOrd="2" destOrd="0" parTransId="{3DFB7FB8-EB4A-4E8E-A4E4-2ACB4F046C75}" sibTransId="{744B94E3-A6CC-4139-8B9E-46913F9918EA}"/>
    <dgm:cxn modelId="{6BD9532C-C46B-4925-A2AB-E166EB409F3E}" srcId="{F8D4F1AD-AE85-459C-BC41-3428535A68CF}" destId="{70A00B08-3B45-4F2A-B423-4EF447A213D8}" srcOrd="0" destOrd="0" parTransId="{F65011A2-0D5F-41D6-B3C4-E5CBB477090E}" sibTransId="{37788B18-F9C8-4298-BE9F-54669553BC8A}"/>
    <dgm:cxn modelId="{B238743B-62A4-482F-963C-5CD8CF34237F}" srcId="{C67E4EB5-1E4B-4F51-80D3-4573F9CDA3C2}" destId="{4505BC89-2B6A-45C2-8819-3BC11EAED6E9}" srcOrd="0" destOrd="0" parTransId="{4B970AF8-0B2E-4ECF-AEB1-99A4EF5CB070}" sibTransId="{DE22F8AA-65A0-47AF-93B4-C6893A4D43A0}"/>
    <dgm:cxn modelId="{9FD09F3F-C102-4D86-B351-DAE78C645030}" type="presOf" srcId="{A606C1E8-3CB8-49E3-BA80-2054844737D4}" destId="{E4ADF41F-6B7A-4F16-AEC1-56FDCDEEE58E}" srcOrd="0" destOrd="0" presId="urn:microsoft.com/office/officeart/2005/8/layout/chevron2"/>
    <dgm:cxn modelId="{78B61067-31A0-4B16-BAAD-8AD4FF37E0A1}" srcId="{CBF46CDD-45BC-415A-95EE-C1F871A074AF}" destId="{C67E4EB5-1E4B-4F51-80D3-4573F9CDA3C2}" srcOrd="0" destOrd="0" parTransId="{D1D63F05-4608-45C6-ABBF-0A647AB8DD02}" sibTransId="{204487B6-09D2-4109-8E99-B3523B29B6F2}"/>
    <dgm:cxn modelId="{97A64067-A790-4EEE-B538-858C8276A640}" type="presOf" srcId="{29899AA7-7F53-4862-96FF-C0A8B0682915}" destId="{048C1D6F-D780-4335-8DE8-048738D373DD}" srcOrd="0" destOrd="0" presId="urn:microsoft.com/office/officeart/2005/8/layout/chevron2"/>
    <dgm:cxn modelId="{5FF66570-0D49-4398-AD5A-244C6A150285}" type="presOf" srcId="{4505BC89-2B6A-45C2-8819-3BC11EAED6E9}" destId="{44983B7D-7C25-4719-8B0D-44A03CFA30F2}" srcOrd="0" destOrd="0" presId="urn:microsoft.com/office/officeart/2005/8/layout/chevron2"/>
    <dgm:cxn modelId="{651B6553-39C9-4B64-B821-BDC2F633B959}" type="presOf" srcId="{CBF46CDD-45BC-415A-95EE-C1F871A074AF}" destId="{F29662BE-1FEF-4D21-9681-786583A8D44A}" srcOrd="0" destOrd="0" presId="urn:microsoft.com/office/officeart/2005/8/layout/chevron2"/>
    <dgm:cxn modelId="{B059D992-7BCC-4A51-92C2-0B8BFF450E3F}" srcId="{CBF46CDD-45BC-415A-95EE-C1F871A074AF}" destId="{5C6DDB42-46A5-447F-A8C8-A50AC28CBC2C}" srcOrd="1" destOrd="0" parTransId="{F043C987-BE6E-4F5F-BB45-D413B2DC9559}" sibTransId="{FE516138-331B-4CFE-932A-348FA1B8A98E}"/>
    <dgm:cxn modelId="{70052B96-3721-4509-AD1E-1469687F28F0}" srcId="{5C6DDB42-46A5-447F-A8C8-A50AC28CBC2C}" destId="{DA668F4A-DC38-4AE3-8790-A2E7C2DA9EAE}" srcOrd="0" destOrd="0" parTransId="{25E1C724-8EB6-4C24-B91F-8F8BAA015685}" sibTransId="{CFA2DE33-3380-4CC0-96D6-FF0138F62F19}"/>
    <dgm:cxn modelId="{96831C97-A48E-43AA-A403-1393977DF332}" type="presOf" srcId="{C67E4EB5-1E4B-4F51-80D3-4573F9CDA3C2}" destId="{D0D625EF-F9A4-4055-A004-44B7043CB6F6}" srcOrd="0" destOrd="0" presId="urn:microsoft.com/office/officeart/2005/8/layout/chevron2"/>
    <dgm:cxn modelId="{4D5B57AC-2202-4386-A675-F9B8CDC089BF}" type="presOf" srcId="{5C6DDB42-46A5-447F-A8C8-A50AC28CBC2C}" destId="{B7EF5952-E397-42CB-98BD-CE8CB3BB972D}" srcOrd="0" destOrd="0" presId="urn:microsoft.com/office/officeart/2005/8/layout/chevron2"/>
    <dgm:cxn modelId="{8209CEDE-EDFD-4F07-A475-134F65800214}" type="presOf" srcId="{70A00B08-3B45-4F2A-B423-4EF447A213D8}" destId="{E6B8CBB5-E8EF-4409-9844-FD8B2A62B820}" srcOrd="0" destOrd="0" presId="urn:microsoft.com/office/officeart/2005/8/layout/chevron2"/>
    <dgm:cxn modelId="{3E8F05EC-EDF5-4ECF-986E-D51167DC5F42}" type="presOf" srcId="{F8D4F1AD-AE85-459C-BC41-3428535A68CF}" destId="{63AE0DEC-7FE8-40CB-AA22-723889718A29}" srcOrd="0" destOrd="0" presId="urn:microsoft.com/office/officeart/2005/8/layout/chevron2"/>
    <dgm:cxn modelId="{B49640EE-AEF0-458F-89EA-BE8F4C79A98B}" srcId="{A606C1E8-3CB8-49E3-BA80-2054844737D4}" destId="{29899AA7-7F53-4862-96FF-C0A8B0682915}" srcOrd="0" destOrd="0" parTransId="{1C89597D-5A01-4EC5-8A55-40354DAB26D5}" sibTransId="{6E659AD7-0C15-43C4-9A37-4C726452A07B}"/>
    <dgm:cxn modelId="{9B083932-BB39-447F-8BD1-A3539A93718F}" type="presParOf" srcId="{F29662BE-1FEF-4D21-9681-786583A8D44A}" destId="{082009EE-5B18-47A0-837F-DFC3801E2E28}" srcOrd="0" destOrd="0" presId="urn:microsoft.com/office/officeart/2005/8/layout/chevron2"/>
    <dgm:cxn modelId="{80256107-BDC0-4D77-BD0E-629577B49946}" type="presParOf" srcId="{082009EE-5B18-47A0-837F-DFC3801E2E28}" destId="{D0D625EF-F9A4-4055-A004-44B7043CB6F6}" srcOrd="0" destOrd="0" presId="urn:microsoft.com/office/officeart/2005/8/layout/chevron2"/>
    <dgm:cxn modelId="{4AF0E518-2ECB-409D-ABA6-32F4C1BA3DB7}" type="presParOf" srcId="{082009EE-5B18-47A0-837F-DFC3801E2E28}" destId="{44983B7D-7C25-4719-8B0D-44A03CFA30F2}" srcOrd="1" destOrd="0" presId="urn:microsoft.com/office/officeart/2005/8/layout/chevron2"/>
    <dgm:cxn modelId="{12B53499-B20F-43FC-BF15-ABD45218BB06}" type="presParOf" srcId="{F29662BE-1FEF-4D21-9681-786583A8D44A}" destId="{CC6F72CA-9D92-432B-A3E3-C9378E683B9B}" srcOrd="1" destOrd="0" presId="urn:microsoft.com/office/officeart/2005/8/layout/chevron2"/>
    <dgm:cxn modelId="{C8B44279-5BEC-430F-880C-7BAD2E4D89D8}" type="presParOf" srcId="{F29662BE-1FEF-4D21-9681-786583A8D44A}" destId="{A79C6256-7505-40EA-95CD-070B6BA8ED19}" srcOrd="2" destOrd="0" presId="urn:microsoft.com/office/officeart/2005/8/layout/chevron2"/>
    <dgm:cxn modelId="{AB18E020-062A-4F1E-8E16-E10BEEE9BC12}" type="presParOf" srcId="{A79C6256-7505-40EA-95CD-070B6BA8ED19}" destId="{B7EF5952-E397-42CB-98BD-CE8CB3BB972D}" srcOrd="0" destOrd="0" presId="urn:microsoft.com/office/officeart/2005/8/layout/chevron2"/>
    <dgm:cxn modelId="{75C1C7C5-E42B-4D4E-8968-F06986DC7C1E}" type="presParOf" srcId="{A79C6256-7505-40EA-95CD-070B6BA8ED19}" destId="{73A123CF-8715-4260-9FC4-5A8BA84251E9}" srcOrd="1" destOrd="0" presId="urn:microsoft.com/office/officeart/2005/8/layout/chevron2"/>
    <dgm:cxn modelId="{8179D553-6EB6-4F19-95F9-FCA97746BEAC}" type="presParOf" srcId="{F29662BE-1FEF-4D21-9681-786583A8D44A}" destId="{CB877742-BCFF-4A2E-BF19-D41A8CF8D721}" srcOrd="3" destOrd="0" presId="urn:microsoft.com/office/officeart/2005/8/layout/chevron2"/>
    <dgm:cxn modelId="{A5500396-554A-4D57-A1A1-7C5BBD25C50C}" type="presParOf" srcId="{F29662BE-1FEF-4D21-9681-786583A8D44A}" destId="{1496AEE7-B24E-4C09-B5C9-8106529E6875}" srcOrd="4" destOrd="0" presId="urn:microsoft.com/office/officeart/2005/8/layout/chevron2"/>
    <dgm:cxn modelId="{AEA74C54-8883-4337-9B14-CAE5DA698216}" type="presParOf" srcId="{1496AEE7-B24E-4C09-B5C9-8106529E6875}" destId="{63AE0DEC-7FE8-40CB-AA22-723889718A29}" srcOrd="0" destOrd="0" presId="urn:microsoft.com/office/officeart/2005/8/layout/chevron2"/>
    <dgm:cxn modelId="{531BAA21-DDA6-4F4F-94B3-EA41F50F48F8}" type="presParOf" srcId="{1496AEE7-B24E-4C09-B5C9-8106529E6875}" destId="{E6B8CBB5-E8EF-4409-9844-FD8B2A62B820}" srcOrd="1" destOrd="0" presId="urn:microsoft.com/office/officeart/2005/8/layout/chevron2"/>
    <dgm:cxn modelId="{ECCD371D-B854-4555-BB3A-0B683E1502EB}" type="presParOf" srcId="{F29662BE-1FEF-4D21-9681-786583A8D44A}" destId="{F505A2A8-0133-4516-848C-551D15CD6049}" srcOrd="5" destOrd="0" presId="urn:microsoft.com/office/officeart/2005/8/layout/chevron2"/>
    <dgm:cxn modelId="{26FD4CE1-DFA0-47F8-801D-422B5CD458F9}" type="presParOf" srcId="{F29662BE-1FEF-4D21-9681-786583A8D44A}" destId="{A47B3987-E8FA-49F0-9234-DF2A78B565B2}" srcOrd="6" destOrd="0" presId="urn:microsoft.com/office/officeart/2005/8/layout/chevron2"/>
    <dgm:cxn modelId="{31ABC891-709E-4792-BB63-E39D00FB3D76}" type="presParOf" srcId="{A47B3987-E8FA-49F0-9234-DF2A78B565B2}" destId="{E4ADF41F-6B7A-4F16-AEC1-56FDCDEEE58E}" srcOrd="0" destOrd="0" presId="urn:microsoft.com/office/officeart/2005/8/layout/chevron2"/>
    <dgm:cxn modelId="{31BDD3D0-75B2-4614-9E8F-F3585AA44933}" type="presParOf" srcId="{A47B3987-E8FA-49F0-9234-DF2A78B565B2}" destId="{048C1D6F-D780-4335-8DE8-048738D373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126" y="778740"/>
          <a:ext cx="1683997" cy="2020797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58001" y="1438867"/>
        <a:ext cx="1657053" cy="336799"/>
      </dsp:txXfrm>
    </dsp:sp>
    <dsp:sp modelId="{1624C416-ECD0-48BB-BE5D-DA61E1BC514F}">
      <dsp:nvSpPr>
        <dsp:cNvPr id="0" name=""/>
        <dsp:cNvSpPr/>
      </dsp:nvSpPr>
      <dsp:spPr>
        <a:xfrm>
          <a:off x="30856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308563" y="778740"/>
        <a:ext cx="1254578" cy="2020797"/>
      </dsp:txXfrm>
    </dsp:sp>
    <dsp:sp modelId="{E37B6B4E-6DA6-40B3-B14C-186A4FB77ACE}">
      <dsp:nvSpPr>
        <dsp:cNvPr id="0" name=""/>
        <dsp:cNvSpPr/>
      </dsp:nvSpPr>
      <dsp:spPr>
        <a:xfrm>
          <a:off x="173040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70279" y="1438867"/>
        <a:ext cx="1657053" cy="336799"/>
      </dsp:txXfrm>
    </dsp:sp>
    <dsp:sp modelId="{24190709-F953-4D2A-92A0-390E4CCF5C34}">
      <dsp:nvSpPr>
        <dsp:cNvPr id="0" name=""/>
        <dsp:cNvSpPr/>
      </dsp:nvSpPr>
      <dsp:spPr>
        <a:xfrm rot="5400000">
          <a:off x="162510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203684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2036843" y="778740"/>
        <a:ext cx="1254578" cy="2020797"/>
      </dsp:txXfrm>
    </dsp:sp>
    <dsp:sp modelId="{3A5B50DF-58F3-4817-82D4-61210119F5C9}">
      <dsp:nvSpPr>
        <dsp:cNvPr id="0" name=""/>
        <dsp:cNvSpPr/>
      </dsp:nvSpPr>
      <dsp:spPr>
        <a:xfrm>
          <a:off x="345868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98559" y="1438867"/>
        <a:ext cx="1657053" cy="336799"/>
      </dsp:txXfrm>
    </dsp:sp>
    <dsp:sp modelId="{D7F2BD0D-780A-4BA5-A735-5B7637A86217}">
      <dsp:nvSpPr>
        <dsp:cNvPr id="0" name=""/>
        <dsp:cNvSpPr/>
      </dsp:nvSpPr>
      <dsp:spPr>
        <a:xfrm rot="5400000">
          <a:off x="335338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76512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765123" y="778740"/>
        <a:ext cx="1254578" cy="2020797"/>
      </dsp:txXfrm>
    </dsp:sp>
    <dsp:sp modelId="{009D73A3-6F85-4363-B247-3A37A50BAA69}">
      <dsp:nvSpPr>
        <dsp:cNvPr id="0" name=""/>
        <dsp:cNvSpPr/>
      </dsp:nvSpPr>
      <dsp:spPr>
        <a:xfrm>
          <a:off x="518696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526839" y="1438867"/>
        <a:ext cx="1657053" cy="336799"/>
      </dsp:txXfrm>
    </dsp:sp>
    <dsp:sp modelId="{EB26B2FC-5AC8-484F-98FF-3EABD85B75F4}">
      <dsp:nvSpPr>
        <dsp:cNvPr id="0" name=""/>
        <dsp:cNvSpPr/>
      </dsp:nvSpPr>
      <dsp:spPr>
        <a:xfrm rot="5400000">
          <a:off x="508166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49340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493403" y="778740"/>
        <a:ext cx="1254578" cy="202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1724-9971-436A-92FB-922ED856220F}">
      <dsp:nvSpPr>
        <dsp:cNvPr id="0" name=""/>
        <dsp:cNvSpPr/>
      </dsp:nvSpPr>
      <dsp:spPr>
        <a:xfrm>
          <a:off x="827256" y="1362700"/>
          <a:ext cx="3396605" cy="28779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3152-6D26-4A16-8DBF-0AF036E819DE}">
      <dsp:nvSpPr>
        <dsp:cNvPr id="0" name=""/>
        <dsp:cNvSpPr/>
      </dsp:nvSpPr>
      <dsp:spPr>
        <a:xfrm>
          <a:off x="4337080" y="1364947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worst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-case scenario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94994" y="1422861"/>
        <a:ext cx="1861509" cy="1942190"/>
      </dsp:txXfrm>
    </dsp:sp>
    <dsp:sp modelId="{32D62F99-A658-4599-964C-65481241EBA3}">
      <dsp:nvSpPr>
        <dsp:cNvPr id="0" name=""/>
        <dsp:cNvSpPr/>
      </dsp:nvSpPr>
      <dsp:spPr>
        <a:xfrm>
          <a:off x="999934" y="766953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DSHA</a:t>
          </a:r>
          <a:endParaRPr lang="en-GB" sz="2800" kern="1200" dirty="0"/>
        </a:p>
      </dsp:txBody>
      <dsp:txXfrm>
        <a:off x="999934" y="766953"/>
        <a:ext cx="4169967" cy="608401"/>
      </dsp:txXfrm>
    </dsp:sp>
    <dsp:sp modelId="{AFFC236A-87A1-4139-A3E9-28B532D36EF0}">
      <dsp:nvSpPr>
        <dsp:cNvPr id="0" name=""/>
        <dsp:cNvSpPr/>
      </dsp:nvSpPr>
      <dsp:spPr>
        <a:xfrm>
          <a:off x="6836900" y="1463087"/>
          <a:ext cx="3685417" cy="304557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EBE3-EDC9-43A4-AD36-2EE8FE23EB8E}">
      <dsp:nvSpPr>
        <dsp:cNvPr id="0" name=""/>
        <dsp:cNvSpPr/>
      </dsp:nvSpPr>
      <dsp:spPr>
        <a:xfrm>
          <a:off x="10214661" y="1435649"/>
          <a:ext cx="1977337" cy="2058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Evaluate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exceedance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probability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g.m.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IM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threshold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at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given</a:t>
          </a:r>
          <a:r>
            <a:rPr lang="it-IT" sz="1600" kern="1200" dirty="0">
              <a:latin typeface="Arial" panose="020B0604020202020204" pitchFamily="34" charset="0"/>
              <a:cs typeface="Arial" panose="020B0604020202020204" pitchFamily="34" charset="0"/>
            </a:rPr>
            <a:t> site and time </a:t>
          </a:r>
          <a:r>
            <a:rPr lang="it-IT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interval</a:t>
          </a:r>
          <a:endParaRPr lang="en-GB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272575" y="1493563"/>
        <a:ext cx="1861509" cy="1942190"/>
      </dsp:txXfrm>
    </dsp:sp>
    <dsp:sp modelId="{07949FD3-6E58-4B28-B8A6-9C6898E2AB8B}">
      <dsp:nvSpPr>
        <dsp:cNvPr id="0" name=""/>
        <dsp:cNvSpPr/>
      </dsp:nvSpPr>
      <dsp:spPr>
        <a:xfrm>
          <a:off x="7010955" y="773439"/>
          <a:ext cx="4169967" cy="608401"/>
        </a:xfrm>
        <a:prstGeom prst="rect">
          <a:avLst/>
        </a:prstGeom>
        <a:solidFill>
          <a:srgbClr val="CE0E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PSHA</a:t>
          </a:r>
          <a:endParaRPr lang="en-GB" sz="2800" kern="1200" dirty="0"/>
        </a:p>
      </dsp:txBody>
      <dsp:txXfrm>
        <a:off x="7010955" y="773439"/>
        <a:ext cx="4169967" cy="608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625EF-F9A4-4055-A004-44B7043CB6F6}">
      <dsp:nvSpPr>
        <dsp:cNvPr id="0" name=""/>
        <dsp:cNvSpPr/>
      </dsp:nvSpPr>
      <dsp:spPr>
        <a:xfrm rot="5400000">
          <a:off x="1006549" y="-65216"/>
          <a:ext cx="1053784" cy="118888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Location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9000" y="2333"/>
        <a:ext cx="1188883" cy="1053784"/>
      </dsp:txXfrm>
    </dsp:sp>
    <dsp:sp modelId="{44983B7D-7C25-4719-8B0D-44A03CFA30F2}">
      <dsp:nvSpPr>
        <dsp:cNvPr id="0" name=""/>
        <dsp:cNvSpPr/>
      </dsp:nvSpPr>
      <dsp:spPr>
        <a:xfrm rot="5400000">
          <a:off x="5506318" y="-2632660"/>
          <a:ext cx="685320" cy="61043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𝑅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</m:d>
            </m:oMath>
          </a14:m>
          <a:r>
            <a:rPr lang="it-IT" sz="2400" kern="1200" dirty="0"/>
            <a:t> source site </a:t>
          </a:r>
          <a:r>
            <a:rPr lang="it-IT" sz="2400" kern="1200" dirty="0" err="1"/>
            <a:t>distance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6824" y="110289"/>
        <a:ext cx="6070855" cy="618410"/>
      </dsp:txXfrm>
    </dsp:sp>
    <dsp:sp modelId="{B7EF5952-E397-42CB-98BD-CE8CB3BB972D}">
      <dsp:nvSpPr>
        <dsp:cNvPr id="0" name=""/>
        <dsp:cNvSpPr/>
      </dsp:nvSpPr>
      <dsp:spPr>
        <a:xfrm rot="5400000">
          <a:off x="1048683" y="802714"/>
          <a:ext cx="1053784" cy="1273152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 err="1">
              <a:solidFill>
                <a:schemeClr val="tx1"/>
              </a:solidFill>
            </a:rPr>
            <a:t>Size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912398"/>
        <a:ext cx="1273152" cy="1053784"/>
      </dsp:txXfrm>
    </dsp:sp>
    <dsp:sp modelId="{73A123CF-8715-4260-9FC4-5A8BA84251E9}">
      <dsp:nvSpPr>
        <dsp:cNvPr id="0" name=""/>
        <dsp:cNvSpPr/>
      </dsp:nvSpPr>
      <dsp:spPr>
        <a:xfrm rot="5400000">
          <a:off x="5526048" y="-1842314"/>
          <a:ext cx="684959" cy="6158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𝑀</m:t>
                  </m:r>
                </m:sub>
              </m:sSub>
              <m:d>
                <m:d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𝑚</m:t>
                  </m:r>
                </m:e>
              </m:d>
            </m:oMath>
          </a14:m>
          <a:r>
            <a:rPr lang="it-IT" sz="2400" kern="1200" dirty="0"/>
            <a:t> </a:t>
          </a:r>
          <a:r>
            <a:rPr lang="it-IT" sz="2400" kern="1200" dirty="0" err="1"/>
            <a:t>magnitude</a:t>
          </a:r>
          <a:r>
            <a:rPr lang="it-IT" sz="2400" kern="1200" dirty="0"/>
            <a:t> </a:t>
          </a:r>
          <a:r>
            <a:rPr lang="it-IT" sz="2400" kern="1200" dirty="0" err="1"/>
            <a:t>distribution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89233" y="927938"/>
        <a:ext cx="6125154" cy="618085"/>
      </dsp:txXfrm>
    </dsp:sp>
    <dsp:sp modelId="{63AE0DEC-7FE8-40CB-AA22-723889718A29}">
      <dsp:nvSpPr>
        <dsp:cNvPr id="0" name=""/>
        <dsp:cNvSpPr/>
      </dsp:nvSpPr>
      <dsp:spPr>
        <a:xfrm rot="5400000">
          <a:off x="1048683" y="1851878"/>
          <a:ext cx="1053784" cy="1273152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GMPE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1961562"/>
        <a:ext cx="1273152" cy="1053784"/>
      </dsp:txXfrm>
    </dsp:sp>
    <dsp:sp modelId="{E6B8CBB5-E8EF-4409-9844-FD8B2A62B820}">
      <dsp:nvSpPr>
        <dsp:cNvPr id="0" name=""/>
        <dsp:cNvSpPr/>
      </dsp:nvSpPr>
      <dsp:spPr>
        <a:xfrm rot="5400000">
          <a:off x="5460105" y="-862017"/>
          <a:ext cx="963156" cy="63321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i="1" kern="1200" dirty="0" smtClean="0">
                  <a:latin typeface="Cambria Math" panose="02040503050406030204" pitchFamily="18" charset="0"/>
                </a:rPr>
                <m:t>𝑃</m:t>
              </m:r>
              <m:d>
                <m:dPr>
                  <m:endChr m:val="|"/>
                  <m:ctrlPr>
                    <a:rPr lang="it-IT" sz="2400" i="1" kern="1200" dirty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2400" i="1" kern="1200" dirty="0">
                      <a:latin typeface="Cambria Math" panose="02040503050406030204" pitchFamily="18" charset="0"/>
                    </a:rPr>
                    <m:t>𝐼𝑀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&gt;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𝑖𝑚</m:t>
                  </m:r>
                  <m:r>
                    <a:rPr lang="it-IT" sz="2400" i="1" kern="1200" dirty="0">
                      <a:latin typeface="Cambria Math" panose="02040503050406030204" pitchFamily="18" charset="0"/>
                    </a:rPr>
                    <m:t> </m:t>
                  </m:r>
                </m:e>
              </m:d>
              <m:r>
                <a:rPr lang="it-IT" sz="2400" i="1" kern="1200" dirty="0">
                  <a:latin typeface="Cambria Math" panose="02040503050406030204" pitchFamily="18" charset="0"/>
                </a:rPr>
                <m:t>𝑀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𝑚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 , 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𝑅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=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𝑟</m:t>
              </m:r>
              <m:r>
                <a:rPr lang="it-IT" sz="2400" i="1" kern="1200" dirty="0">
                  <a:latin typeface="Cambria Math" panose="02040503050406030204" pitchFamily="18" charset="0"/>
                </a:rPr>
                <m:t>)</m:t>
              </m:r>
            </m:oMath>
          </a14:m>
          <a:r>
            <a:rPr lang="it-IT" sz="2400" kern="1200" dirty="0"/>
            <a:t> </a:t>
          </a:r>
          <a:r>
            <a:rPr lang="it-IT" sz="2400" kern="1200" dirty="0" err="1"/>
            <a:t>attenuation</a:t>
          </a:r>
          <a:r>
            <a:rPr lang="it-IT" sz="2400" kern="1200" dirty="0"/>
            <a:t> law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75624" y="1869481"/>
        <a:ext cx="6285103" cy="869122"/>
      </dsp:txXfrm>
    </dsp:sp>
    <dsp:sp modelId="{E4ADF41F-6B7A-4F16-AEC1-56FDCDEEE58E}">
      <dsp:nvSpPr>
        <dsp:cNvPr id="0" name=""/>
        <dsp:cNvSpPr/>
      </dsp:nvSpPr>
      <dsp:spPr>
        <a:xfrm rot="5400000">
          <a:off x="1048683" y="2761944"/>
          <a:ext cx="1053784" cy="1273152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Time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938999" y="2871628"/>
        <a:ext cx="1273152" cy="1053784"/>
      </dsp:txXfrm>
    </dsp:sp>
    <dsp:sp modelId="{048C1D6F-D780-4335-8DE8-048738D373DD}">
      <dsp:nvSpPr>
        <dsp:cNvPr id="0" name=""/>
        <dsp:cNvSpPr/>
      </dsp:nvSpPr>
      <dsp:spPr>
        <a:xfrm rot="5400000">
          <a:off x="5597632" y="68501"/>
          <a:ext cx="684959" cy="6291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2400" b="0" i="1" kern="1200" smtClean="0">
                  <a:latin typeface="Cambria Math" panose="02040503050406030204" pitchFamily="18" charset="0"/>
                </a:rPr>
                <m:t>𝑃</m:t>
              </m:r>
              <m:r>
                <a:rPr lang="it-IT" sz="2400" b="0" i="1" kern="1200" smtClean="0">
                  <a:latin typeface="Cambria Math" panose="02040503050406030204" pitchFamily="18" charset="0"/>
                </a:rPr>
                <m:t>=1−</m:t>
              </m:r>
              <m:sSup>
                <m:sSupPr>
                  <m:ctrlPr>
                    <a:rPr lang="it-IT" sz="2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𝜆</m:t>
                  </m:r>
                  <m:r>
                    <a:rPr lang="it-IT" sz="2400" b="0" i="1" kern="1200" smtClean="0">
                      <a:latin typeface="Cambria Math" panose="02040503050406030204" pitchFamily="18" charset="0"/>
                    </a:rPr>
                    <m:t>𝑡</m:t>
                  </m:r>
                </m:sup>
              </m:sSup>
            </m:oMath>
          </a14:m>
          <a:r>
            <a:rPr lang="it-IT" sz="2400" kern="1200" dirty="0"/>
            <a:t> </a:t>
          </a:r>
          <a:r>
            <a:rPr lang="it-IT" sz="2400" kern="1200" dirty="0" err="1"/>
            <a:t>Poisson</a:t>
          </a:r>
          <a:r>
            <a:rPr lang="it-IT" sz="2400" kern="1200" dirty="0"/>
            <a:t> model</a:t>
          </a:r>
          <a:endParaRPr lang="en-GB" sz="2400" b="1" kern="1200" dirty="0">
            <a:solidFill>
              <a:schemeClr val="tx1"/>
            </a:solidFill>
          </a:endParaRPr>
        </a:p>
      </dsp:txBody>
      <dsp:txXfrm rot="-5400000">
        <a:off x="2794506" y="2905065"/>
        <a:ext cx="6257776" cy="618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12B5-F59D-43DE-A775-8F0E8459B8AD}" type="datetimeFigureOut">
              <a:rPr lang="it-IT" smtClean="0"/>
              <a:t>25/11/2020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970F1-6B2F-4AB4-8491-9CFFA8CC2A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66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93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3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291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93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05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8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40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049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720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42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6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71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784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317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372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748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247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729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09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846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45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4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763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44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10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283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816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583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751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57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9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384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232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037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0318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393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754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082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6473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1096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721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30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404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114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9001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83028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563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332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6953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6350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5394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97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9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5553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013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26892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4501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7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450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293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4692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786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06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76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4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367F15A-D10B-41B8-AB31-D8DF68EB42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27199"/>
            <a:ext cx="12192000" cy="1980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4F586515-88ED-46D4-9BC0-AFD737E0F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FC3821EF-61E1-4916-A7B9-DDAE3D8CF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0FDE8EB7-C599-47B4-A7A0-68997C83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00D955BD-FA77-451F-BE06-81732AF16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96226-EFFB-417E-A26A-D8B77D5FC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555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88B7E7B-1B08-4648-98F5-4372C01029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727200"/>
            <a:ext cx="12192000" cy="5130800"/>
          </a:xfrm>
          <a:prstGeom prst="rect">
            <a:avLst/>
          </a:prstGeom>
        </p:spPr>
        <p:txBody>
          <a:bodyPr anchor="t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9AD63E1-E5C3-4749-85B9-551631C6B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4" name="Segnaposto testo 4">
            <a:extLst>
              <a:ext uri="{FF2B5EF4-FFF2-40B4-BE49-F238E27FC236}">
                <a16:creationId xmlns:a16="http://schemas.microsoft.com/office/drawing/2014/main" id="{8643E9ED-337B-4FCC-8B7E-6AD3D8CDC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testo 4">
            <a:extLst>
              <a:ext uri="{FF2B5EF4-FFF2-40B4-BE49-F238E27FC236}">
                <a16:creationId xmlns:a16="http://schemas.microsoft.com/office/drawing/2014/main" id="{DD58755C-0059-4B7B-AC71-E26130A41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C52EAE49-330F-415C-A953-5F57BEC35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solidFill>
            <a:srgbClr val="CE0E2D">
              <a:alpha val="70000"/>
            </a:srgbClr>
          </a:solidFill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2A2925-8C13-4173-A157-859B105DA3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3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1_fotograf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6C24CD-A996-4E49-95DC-85887AFC8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3D653B7-53E5-40D2-843D-64DCF3E99F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A7386DB-F485-4A44-A65A-6EDCE827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82E578-81FE-486F-A334-006EE4F34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45005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01E55B-38D5-4D09-98FE-3E20068316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728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2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E22B3179-D3E5-4FA8-AAB3-4FD95E172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3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ACA2446-3414-4B38-A976-502CC5FE10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4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953FB859-57EF-4D71-9ECC-E9B457619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3CAB93C5-9538-4B05-899E-8FF73A0DE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4536" y="4394200"/>
            <a:ext cx="3600450" cy="2159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7260E311-D420-4598-B8DE-CF6F14768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AEB745-F95E-4D37-9B80-E9970B1FC0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4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3_fotograf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21231F-60F9-4C30-BAFA-C4B6FCE6E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1" y="2052638"/>
            <a:ext cx="8015608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D36B0302-E885-4637-8D1A-B723026CD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8015608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F831A6-3CB7-4905-877C-DD92B6E1C2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5011" y="2052638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8E80AB39-3B52-4C77-9B5A-713F16B9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5010" y="5111750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15AAABD-A5E9-403A-B769-1AC69CA97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5010" y="3582194"/>
            <a:ext cx="2339975" cy="1438275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F365FE00-095C-4612-BA61-5EA737AE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504BC3-12C7-4794-A494-91D110C42B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373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con_filigran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C96E3B1E-F351-480A-8023-CAA36E470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1D1BA64B-3824-4CCD-9C59-8A2272AE8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1" y="2663825"/>
            <a:ext cx="10583861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37467AFB-4C0A-4161-AA57-B74FF80C7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2F2B5A6-A9B7-4F9A-9DA6-8CB6AECFDA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04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senza_fotograf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48B5030C-2E21-492F-91CA-9FBD5E21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C4F1306-F248-41DA-9945-E84C3CC44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10583860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70F01B-BDF9-4A6A-B8A5-C868ACCD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B18DC-FD31-46B8-A3A0-26F55F19BA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788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_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F1F266-6017-4ECD-9DB0-839DFFC02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92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674FBB5E-1F1B-4ABA-8317-9D4A5430D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986" y="6553200"/>
            <a:ext cx="867014" cy="304800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6630F611-3D78-4E98-9E4C-D430BBAA5F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9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a13nn/ISPS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legacy.ingv.it/roma/attivita/pererischio/macrosismica/Seismic/seismic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zonesismiche.mi.ingv.it/" TargetMode="External"/><Relationship Id="rId10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hyperlink" Target="https://github.com/kia13nn/ISPS.gi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://esse1-gis.mi.ingv.i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hyperlink" Target="http://zonesismiche.mi.ingv.it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zonesismiche.mi.ingv.it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hiara.nardin@unitn.it?subject=SPIF%20Presentation%20-%20Ph.D.%20Candidate%20Nardin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a13nn/ISPS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7.png"/><Relationship Id="rId7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12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21.png"/><Relationship Id="rId18" Type="http://schemas.openxmlformats.org/officeDocument/2006/relationships/image" Target="../media/image5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12" Type="http://schemas.openxmlformats.org/officeDocument/2006/relationships/image" Target="../media/image2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hyperlink" Target="mailto:chiara.nardin@unitn.it?subject=SPIF%20Presentation%20-%20Ph.D.%20Candidate%20Nardin" TargetMode="External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9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iara.nardin@unitn.it?subject=SPIF%20Presentation%20-%20Ph.D.%20Candidate%20Nardin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5.png"/><Relationship Id="rId10" Type="http://schemas.openxmlformats.org/officeDocument/2006/relationships/image" Target="../media/image87.png"/><Relationship Id="rId4" Type="http://schemas.openxmlformats.org/officeDocument/2006/relationships/image" Target="../media/image4.png"/><Relationship Id="rId9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4.png"/><Relationship Id="rId9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png"/><Relationship Id="rId18" Type="http://schemas.openxmlformats.org/officeDocument/2006/relationships/hyperlink" Target="mailto:chiara.nardin@unitn.it?subject=SPIF%20Presentation%20-%20Ph.D.%20Candidate%20Nardi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9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7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hyperlink" Target="http://zonesismiche.mi.ingv.it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1.png"/><Relationship Id="rId1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image" Target="../media/image2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</a:t>
            </a:r>
          </a:p>
          <a:p>
            <a:r>
              <a:rPr lang="en-US" dirty="0">
                <a:latin typeface="Adobe Caslon Pro"/>
              </a:rPr>
              <a:t>Seismic Hazard &amp; Fragility Analysis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Hands-on: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Tutorials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30F7FE23-B873-46AB-96D6-4D44E79C1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1509840189"/>
              </p:ext>
            </p:extLst>
          </p:nvPr>
        </p:nvGraphicFramePr>
        <p:xfrm>
          <a:off x="-274319" y="1765935"/>
          <a:ext cx="12191999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Analysis – DSHA vs PSHA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10</a:t>
            </a:fld>
            <a:endParaRPr lang="it-IT" dirty="0">
              <a:latin typeface="Adobe Caslon Pro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2941320" y="6367660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</a:rPr>
              <a:t>Four steps of a DSHA and PSHA analyses - Kramer, 1996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3198-7C5D-48C3-8745-3C5B072EE3F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818C127-5221-4293-A872-8919EF8AFE5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0430C489-2791-499C-BADB-8689AA485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602C51B-FB19-40FB-85AE-BC4D151D99C2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2E2B3323-C454-4064-AF1F-CC71CEF6F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C8999EEE-60A7-494F-92EE-ED7F6DBBA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CC49912D-1377-4367-9238-CAA2F0F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00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</p:spPr>
            <p:txBody>
              <a:bodyPr/>
              <a:lstStyle/>
              <a:p>
                <a:r>
                  <a:rPr lang="en-GB" dirty="0">
                    <a:latin typeface="Adobe Caslon Pro"/>
                  </a:rPr>
                  <a:t>Probabilistic Seismic Hazard Analysis (PSHA) evaluates the exceedance (or occurrence) probability of a given ground motion intensity measure threshold at given site and time interval.</a:t>
                </a:r>
              </a:p>
              <a:p>
                <a:r>
                  <a:rPr lang="en-GB" dirty="0">
                    <a:latin typeface="Adobe Caslon Pro"/>
                  </a:rPr>
                  <a:t>PSHA provides a framework in which uncertainties, typically include magnitude size, earthquake location, soil condition, and rate of occurrence of earthquakes, are quantified.</a:t>
                </a:r>
              </a:p>
              <a:p>
                <a:r>
                  <a:rPr lang="en-GB" dirty="0">
                    <a:latin typeface="Adobe Caslon Pro"/>
                  </a:rPr>
                  <a:t>The calculation of seismic hazard is based on the Total Probability Theorem*</a:t>
                </a:r>
              </a:p>
              <a:p>
                <a:endParaRPr lang="en-GB" sz="1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e>
                      </m:nary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&lt;&lt; the probability that a fixed value of ground motion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latin typeface="Adobe Caslon Pro"/>
                  </a:rPr>
                  <a:t>is exceeded at a given site, given the occurrence of random earthquake from the seismic source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i="1" dirty="0">
                    <a:latin typeface="Adobe Caslon Pro"/>
                  </a:rPr>
                  <a:t> &gt;&gt;</a:t>
                </a:r>
                <a:endParaRPr lang="it-IT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83863" cy="3889375"/>
              </a:xfrm>
              <a:blipFill>
                <a:blip r:embed="rId3"/>
                <a:stretch>
                  <a:fillRect l="-518" t="-1567" b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11</a:t>
            </a:fld>
            <a:endParaRPr lang="it-IT" dirty="0">
              <a:latin typeface="Adobe Caslon Pro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941320" y="6253361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</a:rPr>
              <a:t>*see Notes at the end of Presentation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41320" y="4381916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(1)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FF99E3-6E0A-4DC7-917D-F9FC4701DC0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0EC0B25-10E7-443A-934B-6331637CEA1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0AA5F4E-1F4E-42FC-8817-7849874D1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50390B69-BA0A-4435-B9DE-7D7617F6033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03C44ADC-ED05-4374-8484-E776BF422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78552348-5943-43DA-83DA-3A86799C3B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7420CBCA-9463-40B4-BD7F-7238A0316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82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90F5-758E-483D-99F8-6CFBB1F7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- </a:t>
            </a:r>
            <a:r>
              <a:rPr lang="it-IT" dirty="0" err="1">
                <a:latin typeface="Adobe Caslon Pro"/>
              </a:rPr>
              <a:t>Steps</a:t>
            </a:r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i. </a:t>
                </a:r>
                <a:r>
                  <a:rPr lang="it-IT" b="1" dirty="0">
                    <a:latin typeface="Adobe Caslon Pro"/>
                  </a:rPr>
                  <a:t>Source </a:t>
                </a:r>
                <a:r>
                  <a:rPr lang="it-IT" b="1" dirty="0" err="1">
                    <a:latin typeface="Adobe Caslon Pro"/>
                  </a:rPr>
                  <a:t>Characterization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en-GB" dirty="0">
                    <a:latin typeface="Adobe Caslon Pro"/>
                  </a:rPr>
                  <a:t>Identification and classification of the Ns source </a:t>
                </a:r>
                <a:r>
                  <a:rPr lang="en-GB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en-GB" dirty="0">
                    <a:latin typeface="Adobe Caslon Pro"/>
                  </a:rPr>
                  <a:t>Definition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ii. </a:t>
                </a:r>
                <a:r>
                  <a:rPr lang="it-IT" b="1" dirty="0" err="1">
                    <a:latin typeface="Adobe Caslon Pro"/>
                  </a:rPr>
                  <a:t>Earthquake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Size</a:t>
                </a:r>
                <a:r>
                  <a:rPr lang="it-IT" dirty="0">
                    <a:latin typeface="Adobe Caslon Pro"/>
                  </a:rPr>
                  <a:t>: for </a:t>
                </a:r>
                <a:r>
                  <a:rPr lang="it-IT" dirty="0" err="1">
                    <a:latin typeface="Adobe Caslon Pro"/>
                  </a:rPr>
                  <a:t>each</a:t>
                </a:r>
                <a:r>
                  <a:rPr lang="it-IT" dirty="0">
                    <a:latin typeface="Adobe Caslon Pro"/>
                  </a:rPr>
                  <a:t> source </a:t>
                </a:r>
                <a:r>
                  <a:rPr lang="it-IT" dirty="0" err="1">
                    <a:latin typeface="Adobe Caslon Pro"/>
                  </a:rPr>
                  <a:t>based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recurrence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relationship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iii. </a:t>
                </a:r>
                <a:r>
                  <a:rPr lang="it-IT" b="1" dirty="0">
                    <a:latin typeface="Adobe Caslon Pro"/>
                  </a:rPr>
                  <a:t>Ground Motion </a:t>
                </a:r>
                <a:r>
                  <a:rPr lang="it-IT" b="1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en-GB" dirty="0">
                    <a:latin typeface="Adobe Caslon Pro"/>
                  </a:rPr>
                  <a:t>empirical regression models named ground motion prediction equations (GMPE) </a:t>
                </a:r>
                <a:r>
                  <a:rPr lang="en-GB" dirty="0">
                    <a:latin typeface="Adobe Caslon Pro"/>
                    <a:sym typeface="Wingdings" panose="05000000000000000000" pitchFamily="2" charset="2"/>
                  </a:rPr>
                  <a:t> Definition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iv. </a:t>
                </a:r>
                <a:r>
                  <a:rPr lang="it-IT" b="1" dirty="0" err="1">
                    <a:latin typeface="Adobe Caslon Pro"/>
                  </a:rPr>
                  <a:t>Hazard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Computation</a:t>
                </a:r>
                <a:r>
                  <a:rPr lang="it-IT" dirty="0">
                    <a:latin typeface="Adobe Caslon Pro"/>
                  </a:rPr>
                  <a:t>: </a:t>
                </a:r>
                <a:r>
                  <a:rPr lang="it-IT" dirty="0" err="1">
                    <a:latin typeface="Adobe Caslon Pro"/>
                  </a:rPr>
                  <a:t>solution</a:t>
                </a:r>
                <a:r>
                  <a:rPr lang="it-IT" dirty="0">
                    <a:latin typeface="Adobe Caslon Pro"/>
                  </a:rPr>
                  <a:t> of the </a:t>
                </a:r>
                <a:r>
                  <a:rPr lang="it-IT" dirty="0" err="1">
                    <a:latin typeface="Adobe Caslon Pro"/>
                  </a:rPr>
                  <a:t>integral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i="1" dirty="0">
                    <a:latin typeface="Adobe Caslon Pro"/>
                  </a:rPr>
                  <a:t>(1)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it-IT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AC3F1D6-611C-42C9-BB0A-E1A36B8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5393459" cy="3889375"/>
              </a:xfrm>
              <a:blipFill>
                <a:blip r:embed="rId3"/>
                <a:stretch>
                  <a:fillRect l="-1018" t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12</a:t>
            </a:fld>
            <a:endParaRPr lang="it-IT" dirty="0">
              <a:latin typeface="Adobe Caslon Pro"/>
            </a:endParaRPr>
          </a:p>
        </p:txBody>
      </p:sp>
      <p:pic>
        <p:nvPicPr>
          <p:cNvPr id="9" name="Segnaposto immagine 6"/>
          <p:cNvPicPr>
            <a:picLocks noChangeAspect="1"/>
          </p:cNvPicPr>
          <p:nvPr/>
        </p:nvPicPr>
        <p:blipFill rotWithShape="1">
          <a:blip r:embed="rId4"/>
          <a:srcRect l="1849" r="2064"/>
          <a:stretch/>
        </p:blipFill>
        <p:spPr>
          <a:xfrm>
            <a:off x="6346785" y="1992314"/>
            <a:ext cx="5845215" cy="45005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C49ADA-22ED-4094-BAAB-E6F23237DA7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3671F9D-C641-4C34-B16F-4E9A27028357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416B497-024F-43EF-8673-0D302D944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20095FEF-5C3D-4834-B9F6-A5D87736EC0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B7E2AEC6-E534-42D1-BCF7-4CED6B300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75CA1696-7B21-4413-8908-5C3710965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9C02F2F-68CC-413D-AE30-F5F4177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3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81" y="3652637"/>
            <a:ext cx="3485940" cy="287275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192" y="3964607"/>
            <a:ext cx="2840291" cy="233383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Assumptions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 err="1">
                <a:latin typeface="Adobe Caslon Pro"/>
              </a:rPr>
              <a:t>Eq</a:t>
            </a:r>
            <a:r>
              <a:rPr lang="it-IT" dirty="0">
                <a:latin typeface="Adobe Caslon Pro"/>
              </a:rPr>
              <a:t>. </a:t>
            </a:r>
            <a:r>
              <a:rPr lang="it-IT" i="1" dirty="0">
                <a:latin typeface="Adobe Caslon Pro"/>
              </a:rPr>
              <a:t>(1)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on the </a:t>
            </a:r>
            <a:r>
              <a:rPr lang="it-IT" dirty="0" err="1">
                <a:latin typeface="Adobe Caslon Pro"/>
              </a:rPr>
              <a:t>following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assumptions</a:t>
            </a:r>
            <a:r>
              <a:rPr lang="it-IT" dirty="0">
                <a:latin typeface="Adobe Caslon Pr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dobe Caslon Pro"/>
              </a:rPr>
              <a:t>Earthquakes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form</a:t>
            </a:r>
            <a:r>
              <a:rPr lang="it-IT" i="1" dirty="0">
                <a:latin typeface="Adobe Caslon Pro"/>
              </a:rPr>
              <a:t> a </a:t>
            </a:r>
            <a:r>
              <a:rPr lang="it-IT" i="1" dirty="0" err="1">
                <a:latin typeface="Adobe Caslon Pro"/>
              </a:rPr>
              <a:t>stochastic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process</a:t>
            </a:r>
            <a:r>
              <a:rPr lang="it-IT" i="1" dirty="0">
                <a:latin typeface="Adobe Caslon Pro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dobe Caslon Pro"/>
              </a:rPr>
              <a:t>Earthquakes</a:t>
            </a:r>
            <a:r>
              <a:rPr lang="it-IT" i="1" dirty="0">
                <a:latin typeface="Adobe Caslon Pro"/>
              </a:rPr>
              <a:t> can be </a:t>
            </a:r>
            <a:r>
              <a:rPr lang="it-IT" i="1" dirty="0" err="1">
                <a:latin typeface="Adobe Caslon Pro"/>
              </a:rPr>
              <a:t>considered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instantaneous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events</a:t>
            </a:r>
            <a:r>
              <a:rPr lang="it-IT" i="1" dirty="0">
                <a:latin typeface="Adobe Caslon Pro"/>
              </a:rPr>
              <a:t> and </a:t>
            </a:r>
            <a:r>
              <a:rPr lang="it-IT" i="1" dirty="0" err="1">
                <a:latin typeface="Adobe Caslon Pro"/>
              </a:rPr>
              <a:t>memory-less</a:t>
            </a:r>
            <a:endParaRPr lang="en-GB" i="1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13</a:t>
            </a:fld>
            <a:endParaRPr lang="it-IT" dirty="0">
              <a:latin typeface="Adobe Caslon Pro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41122" y="4150546"/>
            <a:ext cx="378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occurrence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earthquakes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can be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defined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Homogeneus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Poisson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Process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b="1" dirty="0">
                <a:latin typeface="Adobe Caslon Pro"/>
                <a:cs typeface="Arial" panose="020B0604020202020204" pitchFamily="34" charset="0"/>
              </a:rPr>
              <a:t>HPP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)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9" name="Connettore 2 8"/>
          <p:cNvCxnSpPr>
            <a:stCxn id="4" idx="1"/>
            <a:endCxn id="8" idx="1"/>
          </p:cNvCxnSpPr>
          <p:nvPr/>
        </p:nvCxnSpPr>
        <p:spPr>
          <a:xfrm flipH="1">
            <a:off x="741122" y="3687361"/>
            <a:ext cx="1" cy="924850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4181120" y="4149786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dobe Caslon Pro"/>
                <a:cs typeface="Arial" panose="020B0604020202020204" pitchFamily="34" charset="0"/>
              </a:rPr>
              <a:t>PDF</a:t>
            </a:r>
            <a:endParaRPr lang="en-GB" sz="1600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488477" y="4192929"/>
            <a:ext cx="37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dobe Caslon Pro"/>
                <a:cs typeface="Arial" panose="020B0604020202020204" pitchFamily="34" charset="0"/>
              </a:rPr>
              <a:t>CDF</a:t>
            </a:r>
            <a:endParaRPr lang="en-GB" sz="1600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86969" y="5529888"/>
            <a:ext cx="378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Caslon Pro"/>
                <a:cs typeface="Arial" panose="020B0604020202020204" pitchFamily="34" charset="0"/>
              </a:rPr>
              <a:t>exponential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distribution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earthquake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recurrence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22" name="Connettore 2 21"/>
          <p:cNvCxnSpPr/>
          <p:nvPr/>
        </p:nvCxnSpPr>
        <p:spPr>
          <a:xfrm>
            <a:off x="2479617" y="5089012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32D090-68BA-4C70-AC2E-797604015A4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7FFE231-84D6-4074-81B1-B39BD579C86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F75DA87A-8C9A-42D7-897C-7FD8D618C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D954F14-E149-4ABD-8264-6F2AC181A3F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5" name="Picture 2" descr="ITN Inspire Logo">
                <a:extLst>
                  <a:ext uri="{FF2B5EF4-FFF2-40B4-BE49-F238E27FC236}">
                    <a16:creationId xmlns:a16="http://schemas.microsoft.com/office/drawing/2014/main" id="{999A3EA4-58EE-48AD-B930-654C28720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ITN Inspire Logo">
                <a:extLst>
                  <a:ext uri="{FF2B5EF4-FFF2-40B4-BE49-F238E27FC236}">
                    <a16:creationId xmlns:a16="http://schemas.microsoft.com/office/drawing/2014/main" id="{ED6956B9-C984-43CE-AD6F-8DD5024BE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7" name="Tabella 6">
            <a:extLst>
              <a:ext uri="{FF2B5EF4-FFF2-40B4-BE49-F238E27FC236}">
                <a16:creationId xmlns:a16="http://schemas.microsoft.com/office/drawing/2014/main" id="{4AF6A2A3-6CC0-405B-8B08-8047AA54D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072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614" y="4314121"/>
            <a:ext cx="2565254" cy="2063532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Goal: </a:t>
            </a:r>
            <a:r>
              <a:rPr lang="it-IT" b="1" dirty="0">
                <a:latin typeface="Adobe Caslon Pro"/>
              </a:rPr>
              <a:t>to </a:t>
            </a:r>
            <a:r>
              <a:rPr lang="it-IT" b="1" dirty="0" err="1">
                <a:latin typeface="Adobe Caslon Pro"/>
              </a:rPr>
              <a:t>identify</a:t>
            </a:r>
            <a:endParaRPr lang="it-IT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Fault </a:t>
            </a:r>
            <a:r>
              <a:rPr lang="it-IT" i="1" dirty="0" err="1">
                <a:latin typeface="Adobe Caslon Pro"/>
              </a:rPr>
              <a:t>sources</a:t>
            </a:r>
            <a:r>
              <a:rPr lang="it-IT" i="1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individual</a:t>
            </a:r>
            <a:r>
              <a:rPr lang="it-IT" dirty="0">
                <a:latin typeface="Adobe Caslon Pro"/>
              </a:rPr>
              <a:t> or multiple </a:t>
            </a:r>
            <a:r>
              <a:rPr lang="it-IT" dirty="0" err="1">
                <a:latin typeface="Adobe Caslon Pro"/>
              </a:rPr>
              <a:t>identified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faults</a:t>
            </a:r>
            <a:endParaRPr lang="it-IT" i="1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Area </a:t>
            </a:r>
            <a:r>
              <a:rPr lang="it-IT" i="1" dirty="0" err="1">
                <a:latin typeface="Adobe Caslon Pro"/>
              </a:rPr>
              <a:t>sources</a:t>
            </a:r>
            <a:r>
              <a:rPr lang="it-IT" i="1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defined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polygons</a:t>
            </a:r>
            <a:r>
              <a:rPr lang="it-IT" dirty="0">
                <a:latin typeface="Adobe Caslon Pro"/>
              </a:rPr>
              <a:t> in </a:t>
            </a:r>
            <a:r>
              <a:rPr lang="it-IT" dirty="0" err="1">
                <a:latin typeface="Adobe Caslon Pro"/>
              </a:rPr>
              <a:t>which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seismicity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assumed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uniform</a:t>
            </a:r>
            <a:r>
              <a:rPr lang="it-IT" dirty="0">
                <a:latin typeface="Adobe Caslon Pro"/>
              </a:rPr>
              <a:t> </a:t>
            </a:r>
          </a:p>
          <a:p>
            <a:r>
              <a:rPr lang="it-IT" dirty="0">
                <a:latin typeface="Adobe Caslon Pro"/>
              </a:rPr>
              <a:t>(</a:t>
            </a:r>
            <a:r>
              <a:rPr lang="it-IT" dirty="0" err="1">
                <a:latin typeface="Adobe Caslon Pro"/>
              </a:rPr>
              <a:t>Identification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upon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interpretation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geological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geophysical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seismological</a:t>
            </a:r>
            <a:r>
              <a:rPr lang="it-IT" dirty="0">
                <a:latin typeface="Adobe Caslon Pro"/>
              </a:rPr>
              <a:t> – </a:t>
            </a:r>
            <a:r>
              <a:rPr lang="it-IT" dirty="0" err="1">
                <a:latin typeface="Adobe Caslon Pro"/>
              </a:rPr>
              <a:t>historical</a:t>
            </a:r>
            <a:r>
              <a:rPr lang="it-IT" dirty="0">
                <a:latin typeface="Adobe Caslon Pro"/>
              </a:rPr>
              <a:t> data)</a:t>
            </a:r>
          </a:p>
          <a:p>
            <a:r>
              <a:rPr lang="it-IT" dirty="0">
                <a:latin typeface="Adobe Caslon Pro"/>
              </a:rPr>
              <a:t>and </a:t>
            </a:r>
            <a:r>
              <a:rPr lang="it-IT" b="1" dirty="0">
                <a:latin typeface="Adobe Caslon Pro"/>
              </a:rPr>
              <a:t>to </a:t>
            </a:r>
            <a:r>
              <a:rPr lang="it-IT" b="1" dirty="0" err="1">
                <a:latin typeface="Adobe Caslon Pro"/>
              </a:rPr>
              <a:t>characterize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seismic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sources</a:t>
            </a:r>
            <a:endParaRPr lang="it-IT" b="1" dirty="0">
              <a:latin typeface="Adobe Caslo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Point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Linear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dobe Caslon Pro"/>
              </a:rPr>
              <a:t>Area source</a:t>
            </a:r>
          </a:p>
          <a:p>
            <a:r>
              <a:rPr lang="it-IT" dirty="0">
                <a:latin typeface="Adobe Caslon Pro"/>
              </a:rPr>
              <a:t>(the </a:t>
            </a:r>
            <a:r>
              <a:rPr lang="it-IT" dirty="0" err="1">
                <a:latin typeface="Adobe Caslon Pro"/>
              </a:rPr>
              <a:t>geometry</a:t>
            </a:r>
            <a:r>
              <a:rPr lang="it-IT" dirty="0">
                <a:latin typeface="Adobe Caslon Pro"/>
              </a:rPr>
              <a:t> of the source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used</a:t>
            </a:r>
            <a:r>
              <a:rPr lang="it-IT" dirty="0">
                <a:latin typeface="Adobe Caslon Pro"/>
              </a:rPr>
              <a:t> to </a:t>
            </a:r>
            <a:r>
              <a:rPr lang="it-IT" dirty="0" err="1">
                <a:latin typeface="Adobe Caslon Pro"/>
              </a:rPr>
              <a:t>identify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probability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distribution</a:t>
            </a:r>
            <a:r>
              <a:rPr lang="it-IT" dirty="0">
                <a:latin typeface="Adobe Caslon Pro"/>
              </a:rPr>
              <a:t> of source-to-site </a:t>
            </a:r>
            <a:r>
              <a:rPr lang="it-IT" dirty="0" err="1">
                <a:latin typeface="Adobe Caslon Pro"/>
              </a:rPr>
              <a:t>distances</a:t>
            </a:r>
            <a:r>
              <a:rPr lang="it-IT" dirty="0">
                <a:latin typeface="Adobe Caslon Pro"/>
              </a:rPr>
              <a:t>)</a:t>
            </a:r>
          </a:p>
          <a:p>
            <a:endParaRPr lang="it-IT" b="1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14</a:t>
            </a:fld>
            <a:endParaRPr lang="it-IT" dirty="0">
              <a:latin typeface="Adobe Caslon Pro"/>
            </a:endParaRPr>
          </a:p>
        </p:txBody>
      </p:sp>
      <p:sp>
        <p:nvSpPr>
          <p:cNvPr id="16" name="Segnaposto testo 2"/>
          <p:cNvSpPr txBox="1">
            <a:spLocks/>
          </p:cNvSpPr>
          <p:nvPr/>
        </p:nvSpPr>
        <p:spPr>
          <a:xfrm rot="16200000">
            <a:off x="-307623" y="3274660"/>
            <a:ext cx="1650296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dobe Caslon Pro"/>
              </a:rPr>
              <a:t>SOURCES</a:t>
            </a:r>
            <a:endParaRPr lang="en-GB" dirty="0">
              <a:latin typeface="Adobe Caslon Pro"/>
            </a:endParaRPr>
          </a:p>
        </p:txBody>
      </p:sp>
      <p:sp>
        <p:nvSpPr>
          <p:cNvPr id="23" name="Segnaposto testo 2"/>
          <p:cNvSpPr txBox="1">
            <a:spLocks/>
          </p:cNvSpPr>
          <p:nvPr/>
        </p:nvSpPr>
        <p:spPr>
          <a:xfrm rot="16200000">
            <a:off x="-378690" y="5267126"/>
            <a:ext cx="1792429" cy="42862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dobe Caslon Pro"/>
              </a:rPr>
              <a:t>DISTANCES</a:t>
            </a:r>
            <a:endParaRPr lang="en-GB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64DBB9-E263-444C-889A-2E26702D1C4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35FC982-1441-45BA-826C-81A97E56884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C30F3C72-1C0B-420B-ABBB-1E050228F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B39F284-285B-47B3-9A31-D857022CC0B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7E51A072-57C4-4A16-B7C5-7E3AE87A7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202D4A8F-FD14-4D2E-8D95-707CD980B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90BBF7D3-2182-4F1B-940D-893CF41B2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5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4"/>
              <a:lstStyle/>
              <a:p>
                <a:r>
                  <a:rPr lang="it-IT" dirty="0">
                    <a:latin typeface="Adobe Caslon Pro"/>
                  </a:rPr>
                  <a:t>Goal: </a:t>
                </a:r>
                <a:r>
                  <a:rPr lang="it-IT" b="1" dirty="0">
                    <a:latin typeface="Adobe Caslon Pro"/>
                  </a:rPr>
                  <a:t>to </a:t>
                </a:r>
                <a:r>
                  <a:rPr lang="it-IT" b="1" dirty="0" err="1">
                    <a:latin typeface="Adobe Caslon Pro"/>
                  </a:rPr>
                  <a:t>define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distribution</a:t>
                </a:r>
                <a:r>
                  <a:rPr lang="it-IT" b="1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the chance of an earthquake of a given size occurring anywhere inside the source during a specified period of time</a:t>
                </a:r>
              </a:p>
              <a:p>
                <a:endParaRPr lang="it-IT" i="1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The Gutenberg-Richter law (G-R law) expresses the relationship between the magnitude and rate of cumulative number of earthquakes in any given region:</a:t>
                </a:r>
              </a:p>
              <a:p>
                <a:endParaRPr lang="en-GB" sz="6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endParaRPr lang="en-GB" sz="600" dirty="0">
                  <a:latin typeface="Adobe Caslon Pro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logarithm base 10 of the mean annual rate of exceedance of magnitude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latin typeface="Adobe Caslon Pro"/>
                  </a:rPr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overall rate of earthquakes of the source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>
                    <a:latin typeface="Adobe Caslon Pro"/>
                  </a:rPr>
                  <a:t> relative ratio of small vs large magnitudes</a:t>
                </a:r>
              </a:p>
              <a:p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3"/>
                <a:stretch>
                  <a:fillRect l="-524" t="-595" b="-660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15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F9148-692F-4A46-95D2-5750149CCC2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E514087-BB26-4EBD-A34D-AF02BADB3139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4B5395F-AEDA-4C49-B444-DF07F852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6D4A26-A0BC-4AE1-9C6C-59A4C8C3220F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D3D77F13-8FBA-47E9-A144-19FD43B1B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34FBF412-E816-4E2B-BC1B-995FCDC857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06C2F305-0827-4247-913B-26DEF180E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57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>
                    <a:latin typeface="Adobe Caslon Pro"/>
                  </a:rPr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linked to the minimum magnitude capable of causing damages and to physically capability of seismic zone to generate magnitude with these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dobe Caslon Pro"/>
                  </a:rPr>
                  <a:t>G-R law </a:t>
                </a:r>
                <a:r>
                  <a:rPr lang="it-IT" i="1" dirty="0" err="1">
                    <a:latin typeface="Adobe Caslon Pro"/>
                  </a:rPr>
                  <a:t>bounded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given</a:t>
                </a:r>
                <a:r>
                  <a:rPr lang="it-IT" dirty="0">
                    <a:latin typeface="Adobe Caslon Pro"/>
                  </a:rPr>
                  <a:t> a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source,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are </a:t>
                </a:r>
                <a:r>
                  <a:rPr lang="it-IT" dirty="0" err="1">
                    <a:latin typeface="Adobe Caslon Pro"/>
                  </a:rPr>
                  <a:t>estimated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through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statistical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analysis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historical</a:t>
                </a:r>
                <a:r>
                  <a:rPr lang="it-IT" dirty="0">
                    <a:latin typeface="Adobe Caslon Pro"/>
                  </a:rPr>
                  <a:t> data with </a:t>
                </a:r>
                <a:r>
                  <a:rPr lang="it-IT" dirty="0" err="1">
                    <a:latin typeface="Adobe Caslon Pro"/>
                  </a:rPr>
                  <a:t>constraints</a:t>
                </a:r>
                <a:r>
                  <a:rPr lang="it-IT" dirty="0">
                    <a:latin typeface="Adobe Caslon Pro"/>
                  </a:rPr>
                  <a:t> from </a:t>
                </a:r>
                <a:r>
                  <a:rPr lang="it-IT" dirty="0" err="1">
                    <a:latin typeface="Adobe Caslon Pro"/>
                  </a:rPr>
                  <a:t>geological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evidence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paramount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aspect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regarding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completeness</a:t>
                </a:r>
                <a:r>
                  <a:rPr lang="it-IT" dirty="0">
                    <a:latin typeface="Adobe Caslon Pro"/>
                  </a:rPr>
                  <a:t> and </a:t>
                </a:r>
                <a:r>
                  <a:rPr lang="it-IT" dirty="0" err="1">
                    <a:latin typeface="Adobe Caslon Pro"/>
                  </a:rPr>
                  <a:t>undistortion</a:t>
                </a:r>
                <a:r>
                  <a:rPr lang="it-IT" dirty="0">
                    <a:latin typeface="Adobe Caslon Pro"/>
                  </a:rPr>
                  <a:t> of the </a:t>
                </a:r>
                <a:r>
                  <a:rPr lang="it-IT" dirty="0" err="1">
                    <a:latin typeface="Adobe Caslon Pro"/>
                  </a:rPr>
                  <a:t>reference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catalogue</a:t>
                </a:r>
                <a:r>
                  <a:rPr lang="it-IT" dirty="0">
                    <a:latin typeface="Adobe Caslon Pro"/>
                  </a:rPr>
                  <a:t> in </a:t>
                </a:r>
                <a:r>
                  <a:rPr lang="it-IT" dirty="0" err="1">
                    <a:latin typeface="Adobe Caslon Pro"/>
                  </a:rPr>
                  <a:t>terms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intensity</a:t>
                </a:r>
                <a:r>
                  <a:rPr lang="it-IT" dirty="0">
                    <a:latin typeface="Adobe Caslon Pro"/>
                  </a:rPr>
                  <a:t>/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range</a:t>
                </a:r>
                <a:r>
                  <a:rPr lang="it-IT" dirty="0">
                    <a:latin typeface="Adobe Caslon Pro"/>
                  </a:rPr>
                  <a:t> and time </a:t>
                </a:r>
                <a:r>
                  <a:rPr lang="it-IT" dirty="0" err="1">
                    <a:latin typeface="Adobe Caslon Pro"/>
                  </a:rPr>
                  <a:t>intervals</a:t>
                </a:r>
                <a:r>
                  <a:rPr lang="it-IT" dirty="0">
                    <a:latin typeface="Adobe Caslon Pro"/>
                  </a:rPr>
                  <a:t> </a:t>
                </a:r>
                <a:endParaRPr lang="en-GB" dirty="0">
                  <a:latin typeface="Adobe Caslon Pro"/>
                </a:endParaRPr>
              </a:p>
              <a:p>
                <a:endParaRPr lang="en-GB" sz="600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3"/>
                <a:stretch>
                  <a:fillRect l="-524" t="-2976" b="-303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16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06D0A6-BB95-48F0-88DC-0DB97BFE9913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5804E3B-93AA-48C6-AA3B-51B67122ACF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273F0D1-837B-447D-976E-57658B43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F98E574A-0FAF-4D4B-BAE2-7146288C87F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A7B94380-7E79-4DB5-8B31-F95A684AD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42CA4B4-3071-4025-9759-7CF7A4BBB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34497325-7C48-4CBE-83FE-72D6157C5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42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Recurrence</a:t>
            </a:r>
            <a:r>
              <a:rPr lang="it-IT" dirty="0">
                <a:latin typeface="Adobe Caslon Pro"/>
              </a:rPr>
              <a:t> law)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10474745" cy="2047071"/>
          </a:xfrm>
        </p:spPr>
        <p:txBody>
          <a:bodyPr numCol="1"/>
          <a:lstStyle/>
          <a:p>
            <a:r>
              <a:rPr lang="it-IT" dirty="0" err="1">
                <a:latin typeface="Adobe Caslon Pro"/>
              </a:rPr>
              <a:t>Observations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17</a:t>
            </a:fld>
            <a:endParaRPr lang="it-IT" dirty="0">
              <a:latin typeface="Adobe Caslon Pro"/>
            </a:endParaRPr>
          </a:p>
        </p:txBody>
      </p:sp>
      <p:pic>
        <p:nvPicPr>
          <p:cNvPr id="1026" name="Picture 2" descr="http://legacy.ingv.it/roma/attivita/pererischio/macrosismica/Seismic/gutr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88" y="2575165"/>
            <a:ext cx="5677300" cy="41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-2058943" y="6521548"/>
            <a:ext cx="83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dobe Caslon Pro"/>
                <a:hlinkClick r:id="rId4"/>
              </a:rPr>
              <a:t>http://legacy.ingv.it/roma/attivita/pererischio/macrosismica/Seismic/seismic.html</a:t>
            </a:r>
            <a:endParaRPr lang="en-GB" sz="1400" i="1" dirty="0">
              <a:latin typeface="Adobe Caslon Pr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4" y="2663825"/>
            <a:ext cx="4819650" cy="345757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6A8091-4CBC-409B-A485-86413207AB1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A0F8C5B-164D-4D01-86F3-DE11574E166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0419D4F-4834-47BB-AD24-04C05A92E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404B7E4-602C-455D-808D-6A3098C00949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80802D21-C836-4A6C-9489-E33609BD8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35A87F3B-DB45-4B95-83DE-A5DD837AB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36948FC2-7F72-4747-BC58-FF4140ABE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8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predictive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equations</a:t>
            </a:r>
            <a:r>
              <a:rPr lang="it-IT" dirty="0">
                <a:latin typeface="Adobe Caslon Pro"/>
              </a:rPr>
              <a:t> (GMPE)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</p:spPr>
            <p:txBody>
              <a:bodyPr numCol="1"/>
              <a:lstStyle/>
              <a:p>
                <a:r>
                  <a:rPr lang="it-IT" dirty="0">
                    <a:latin typeface="Adobe Caslon Pro"/>
                  </a:rPr>
                  <a:t>Goal: </a:t>
                </a:r>
                <a:r>
                  <a:rPr lang="it-IT" b="1" dirty="0">
                    <a:latin typeface="Adobe Caslon Pro"/>
                  </a:rPr>
                  <a:t>estimate </a:t>
                </a:r>
                <a:r>
                  <a:rPr lang="it-IT" b="1" dirty="0" err="1">
                    <a:latin typeface="Adobe Caslon Pro"/>
                  </a:rPr>
                  <a:t>ground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motion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at</a:t>
                </a:r>
                <a:r>
                  <a:rPr lang="it-IT" b="1" dirty="0">
                    <a:latin typeface="Adobe Caslon Pro"/>
                  </a:rPr>
                  <a:t> the site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 err="1">
                    <a:latin typeface="Adobe Caslon Pro"/>
                  </a:rPr>
                  <a:t>Identify</a:t>
                </a:r>
                <a:r>
                  <a:rPr lang="it-IT" b="0" dirty="0">
                    <a:latin typeface="Adobe Caslon Pro"/>
                  </a:rPr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of  interest for the situation and purposes;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the PDF of the </a:t>
                </a:r>
                <a:r>
                  <a:rPr lang="it-IT" dirty="0" err="1">
                    <a:latin typeface="Adobe Caslon Pro"/>
                  </a:rPr>
                  <a:t>selected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Adobe Caslon Pro"/>
                  </a:rPr>
                  <a:t>by </a:t>
                </a:r>
                <a:r>
                  <a:rPr lang="it-IT" dirty="0" err="1">
                    <a:latin typeface="Adobe Caslon Pro"/>
                  </a:rPr>
                  <a:t>referring</a:t>
                </a:r>
                <a:r>
                  <a:rPr lang="it-IT" dirty="0">
                    <a:latin typeface="Adobe Caslon Pro"/>
                  </a:rPr>
                  <a:t> to </a:t>
                </a:r>
                <a:r>
                  <a:rPr lang="it-IT" dirty="0" err="1">
                    <a:latin typeface="Adobe Caslon Pro"/>
                  </a:rPr>
                  <a:t>predictor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variables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such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source </a:t>
                </a:r>
                <a:r>
                  <a:rPr lang="it-IT" dirty="0" err="1">
                    <a:latin typeface="Adobe Caslon Pro"/>
                  </a:rPr>
                  <a:t>properties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</m:e>
                    </m:d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GMPEs are usually adopted to evaluate the probability that a particular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exceeds a certain value,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GB" dirty="0">
                    <a:latin typeface="Adobe Caslon Pro"/>
                  </a:rPr>
                  <a:t>, for a given earthquake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latin typeface="Adobe Caslon Pro"/>
                  </a:rPr>
                  <a:t>, occurring at a given distance,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474745" cy="2047071"/>
              </a:xfrm>
              <a:blipFill>
                <a:blip r:embed="rId3"/>
                <a:stretch>
                  <a:fillRect l="-524" t="-2976" b="-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18</a:t>
            </a:fld>
            <a:endParaRPr lang="it-IT" dirty="0">
              <a:latin typeface="Adobe Caslon Pr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157" y="4392125"/>
            <a:ext cx="2815149" cy="236283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494B9-99D0-480F-8553-AAE6749A606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A935706-47F9-48C4-A4FD-8932D2E8DBF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F9E6568-C383-4436-AB70-B1840D7E9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67077B7-7F95-4806-8633-DC49771D0BA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BF21A809-E5E8-4538-AE23-DEA9AE936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FC3A356-9252-4052-BA9D-7802AD0E4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5E1F45AB-AC73-4E19-BB87-6DB7545D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56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predictive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equations</a:t>
            </a:r>
            <a:r>
              <a:rPr lang="it-IT" dirty="0">
                <a:latin typeface="Adobe Caslon Pro"/>
              </a:rPr>
              <a:t> (GMPE)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>
                    <a:latin typeface="Adobe Caslon Pro"/>
                  </a:rPr>
                  <a:t>In probabilistic terms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&gt;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 1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Usually</a:t>
                </a:r>
                <a:r>
                  <a:rPr lang="it-IT" dirty="0">
                    <a:latin typeface="Adobe Caslon Pro"/>
                  </a:rPr>
                  <a:t>, </a:t>
                </a:r>
                <a:r>
                  <a:rPr lang="en-GB" dirty="0">
                    <a:latin typeface="Adobe Caslon Pro"/>
                  </a:rPr>
                  <a:t>the conditional distribution of the ground motion intensity measure, i.e.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 is assumed log normal.</a:t>
                </a:r>
              </a:p>
              <a:p>
                <a:endParaRPr lang="it-IT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Observations</a:t>
                </a:r>
                <a:r>
                  <a:rPr lang="it-IT" dirty="0">
                    <a:latin typeface="Adobe Caslon Pro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Adobe Caslon Pro"/>
                  </a:rPr>
                  <a:t>GMPEs are developed independently for each region;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Adobe Caslon Pro"/>
                  </a:rPr>
                  <a:t>Faulting mechanism, effects of local site conditions are of </a:t>
                </a:r>
              </a:p>
              <a:p>
                <a:r>
                  <a:rPr lang="en-GB" dirty="0">
                    <a:latin typeface="Adobe Caslon Pro"/>
                  </a:rPr>
                  <a:t>paramount importance</a:t>
                </a:r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3"/>
                <a:stretch>
                  <a:fillRect l="-519" t="-3311" b="-735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19</a:t>
            </a:fld>
            <a:endParaRPr lang="it-IT" dirty="0">
              <a:latin typeface="Adobe Caslon Pr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715" y="3861785"/>
            <a:ext cx="3882970" cy="292059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036320" y="6000770"/>
            <a:ext cx="699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Schematic illustration of conditional probability of exceeding a particular value of a</a:t>
            </a:r>
          </a:p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ground motion parameter for a given magnitude and distance.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072A78-4107-45B1-BAD3-38F5100FB67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ACA109-71D3-4B17-9BEB-F3956BB4C971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E83DAA8-32A6-491B-9F55-134F2DA00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DCAF697-3D25-4F39-BC3D-1104E68C161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7860D8E6-5A0B-4647-96C6-8EEC04791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A5AC063-D542-4AEE-AB94-CA23B86A9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228ED4FF-F4B9-42D1-B576-99F41F645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44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t="6191" r="18981"/>
          <a:stretch/>
        </p:blipFill>
        <p:spPr>
          <a:xfrm>
            <a:off x="5923814" y="2052638"/>
            <a:ext cx="2134803" cy="2150208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Course </a:t>
            </a:r>
            <a:r>
              <a:rPr lang="it-IT" dirty="0" err="1">
                <a:latin typeface="Adobe Caslon Pro"/>
              </a:rPr>
              <a:t>outline</a:t>
            </a:r>
            <a:r>
              <a:rPr lang="it-IT" dirty="0">
                <a:latin typeface="Adobe Caslon Pro"/>
              </a:rPr>
              <a:t>: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PBEE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overview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</a:p>
          <a:p>
            <a:pPr marL="1085850" lvl="1" indent="-40005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the PEER-PBEE framework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Model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Hazard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Vulnerability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it-IT" sz="1800" dirty="0">
              <a:latin typeface="Adobe Caslon Pro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>
                <a:latin typeface="Adobe Caslon Pro"/>
                <a:cs typeface="Arial" panose="020B0604020202020204" pitchFamily="34" charset="0"/>
              </a:rPr>
              <a:t>Concept and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Formulation</a:t>
            </a:r>
            <a:endParaRPr lang="it-IT" sz="1800" dirty="0">
              <a:latin typeface="Adobe Caslon Pro"/>
              <a:cs typeface="Arial" panose="020B0604020202020204" pitchFamily="34" charset="0"/>
            </a:endParaRPr>
          </a:p>
          <a:p>
            <a:pPr marL="1085850" lvl="1" indent="-368300">
              <a:buFont typeface="+mj-lt"/>
              <a:buAutoNum type="romanLcPeriod"/>
            </a:pP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Fragility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Computation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 (</a:t>
            </a:r>
            <a:r>
              <a:rPr lang="it-IT" sz="1800" dirty="0" err="1">
                <a:latin typeface="Adobe Caslon Pro"/>
                <a:cs typeface="Arial" panose="020B0604020202020204" pitchFamily="34" charset="0"/>
              </a:rPr>
              <a:t>MatLab</a:t>
            </a:r>
            <a:r>
              <a:rPr lang="it-IT" sz="1800" dirty="0">
                <a:latin typeface="Adobe Caslon Pro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pic>
        <p:nvPicPr>
          <p:cNvPr id="9" name="Segnaposto immagin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3965" t="15438" r="44678" b="1319"/>
          <a:stretch/>
        </p:blipFill>
        <p:spPr>
          <a:xfrm>
            <a:off x="8195706" y="1819959"/>
            <a:ext cx="3129280" cy="4490719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</a:t>
            </a:fld>
            <a:endParaRPr lang="it-IT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344012" y="6481973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hlinkClick r:id="rId5"/>
              </a:rPr>
              <a:t>http://zonesismiche.mi.ingv.it/</a:t>
            </a:r>
            <a:endParaRPr lang="en-GB" sz="1400" i="1" dirty="0">
              <a:latin typeface="Adobe Caslon Pro"/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7025360" y="-2191653"/>
            <a:ext cx="2283789" cy="1767998"/>
            <a:chOff x="5877838" y="4391392"/>
            <a:chExt cx="2283789" cy="1767998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6"/>
            <a:srcRect l="1187" t="5781" r="5896" b="8527"/>
            <a:stretch/>
          </p:blipFill>
          <p:spPr>
            <a:xfrm>
              <a:off x="5911917" y="4417158"/>
              <a:ext cx="2249710" cy="1742232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877838" y="4391392"/>
              <a:ext cx="433806" cy="19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sp>
        <p:nvSpPr>
          <p:cNvPr id="18" name="Ovale 17"/>
          <p:cNvSpPr/>
          <p:nvPr/>
        </p:nvSpPr>
        <p:spPr>
          <a:xfrm>
            <a:off x="9672834" y="4135120"/>
            <a:ext cx="534050" cy="558138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9" name="Connettore 2 18" title="Standard Normal CDF"/>
          <p:cNvCxnSpPr>
            <a:cxnSpLocks/>
          </p:cNvCxnSpPr>
          <p:nvPr/>
        </p:nvCxnSpPr>
        <p:spPr>
          <a:xfrm flipH="1" flipV="1">
            <a:off x="8195706" y="3606800"/>
            <a:ext cx="1406374" cy="80738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8" idx="2"/>
          </p:cNvCxnSpPr>
          <p:nvPr/>
        </p:nvCxnSpPr>
        <p:spPr>
          <a:xfrm>
            <a:off x="9672834" y="4414189"/>
            <a:ext cx="914400" cy="752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7599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AB5E1973-6E4C-4BEC-8C2B-B934AEDA2B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4" t="1728" r="5287"/>
          <a:stretch/>
        </p:blipFill>
        <p:spPr>
          <a:xfrm>
            <a:off x="5923814" y="4374141"/>
            <a:ext cx="2041626" cy="1881442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A016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2 24" title="Standard Normal CDF">
            <a:extLst>
              <a:ext uri="{FF2B5EF4-FFF2-40B4-BE49-F238E27FC236}">
                <a16:creationId xmlns:a16="http://schemas.microsoft.com/office/drawing/2014/main" id="{D63B303E-9AE1-4C90-8E24-8358B96DF693}"/>
              </a:ext>
            </a:extLst>
          </p:cNvPr>
          <p:cNvCxnSpPr>
            <a:cxnSpLocks/>
          </p:cNvCxnSpPr>
          <p:nvPr/>
        </p:nvCxnSpPr>
        <p:spPr>
          <a:xfrm flipV="1">
            <a:off x="7631643" y="3970447"/>
            <a:ext cx="0" cy="807388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TN Inspire Logo">
            <a:extLst>
              <a:ext uri="{FF2B5EF4-FFF2-40B4-BE49-F238E27FC236}">
                <a16:creationId xmlns:a16="http://schemas.microsoft.com/office/drawing/2014/main" id="{4D030ECF-B11C-44C6-A4AF-3D2F811D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351" y="302371"/>
            <a:ext cx="1799272" cy="58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0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66740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10011759" cy="611187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PSHA – </a:t>
            </a:r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</p:spPr>
            <p:txBody>
              <a:bodyPr numCol="1"/>
              <a:lstStyle/>
              <a:p>
                <a:r>
                  <a:rPr lang="en-GB" dirty="0">
                    <a:latin typeface="Adobe Caslon Pro"/>
                  </a:rPr>
                  <a:t>The seismic hazard curve is a function representing the annual frequency of exceeding various levels of ground shaking (i.e.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) at a specific site. The curve is obtained by integration of the previously three steps over all possible magnitudes and earthquakes locations.</a:t>
                </a:r>
              </a:p>
              <a:p>
                <a:r>
                  <a:rPr lang="en-GB" dirty="0">
                    <a:latin typeface="Adobe Caslon Pro"/>
                  </a:rPr>
                  <a:t>Seismic hazard curves are obtained for individual sources and, then, combined to express the aggregate hazard at a particular site.</a:t>
                </a: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Adobe Caslon Pro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Numerically</a:t>
                </a:r>
                <a:endParaRPr lang="en-GB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3" y="2663825"/>
                <a:ext cx="10576165" cy="1838727"/>
              </a:xfrm>
              <a:blipFill>
                <a:blip r:embed="rId3"/>
                <a:stretch>
                  <a:fillRect l="-519" t="-3311" b="-94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20</a:t>
            </a:fld>
            <a:endParaRPr lang="it-IT" dirty="0">
              <a:latin typeface="Adobe Caslon Pro"/>
            </a:endParaRPr>
          </a:p>
        </p:txBody>
      </p:sp>
      <p:sp>
        <p:nvSpPr>
          <p:cNvPr id="9" name="Segnaposto testo 3"/>
          <p:cNvSpPr txBox="1">
            <a:spLocks/>
          </p:cNvSpPr>
          <p:nvPr/>
        </p:nvSpPr>
        <p:spPr>
          <a:xfrm>
            <a:off x="458918" y="4542038"/>
            <a:ext cx="10576165" cy="1838727"/>
          </a:xfrm>
          <a:prstGeom prst="rect">
            <a:avLst/>
          </a:prstGeom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Adobe Caslon Pro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952895" y="4648134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(2)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941320" y="5701428"/>
            <a:ext cx="83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latin typeface="Adobe Caslon Pro"/>
              </a:rPr>
              <a:t>(3)</a:t>
            </a:r>
            <a:endParaRPr lang="en-GB" sz="1600" i="1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EF77BC-078E-48DC-AB78-A3D6C6C2CA8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F23EB3D-58B9-496C-8A6E-E77763AAFA6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F745BD2-094F-4A25-B2F5-2FA0DDE9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6C016A5A-CB9A-4115-AAEB-D0B832E8B8A8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7ED323B6-EA35-4615-8AFB-1E0616A72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67FBE13E-7446-43B2-9147-BE0679A1EB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1F31835F-E894-4088-A4A2-5AEA0B255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31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44B20AEB-8E46-4DD4-A4A4-BCCFB1ADC43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2042"/>
          <a:stretch/>
        </p:blipFill>
        <p:spPr bwMode="auto">
          <a:xfrm>
            <a:off x="0" y="1481959"/>
            <a:ext cx="1219200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0DAF1889-A864-425D-A3D7-AE5F9793B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  <p:pic>
        <p:nvPicPr>
          <p:cNvPr id="13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8A2C3F85-B400-4AC0-B634-78F94B3ED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369916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6757F159-D983-47FF-B761-14E5D746D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7298574" y="1481959"/>
            <a:ext cx="1188720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TLAB logo on a blue background">
            <a:extLst>
              <a:ext uri="{FF2B5EF4-FFF2-40B4-BE49-F238E27FC236}">
                <a16:creationId xmlns:a16="http://schemas.microsoft.com/office/drawing/2014/main" id="{9C5E3851-F15F-4123-B610-E2119407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82138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nalyze data, create models and more with MATLAB - UW–⁠Madison ...">
            <a:extLst>
              <a:ext uri="{FF2B5EF4-FFF2-40B4-BE49-F238E27FC236}">
                <a16:creationId xmlns:a16="http://schemas.microsoft.com/office/drawing/2014/main" id="{5A9D5DF0-5BDA-496A-80E7-39A3D0793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4890" r="67136" b="12042"/>
          <a:stretch/>
        </p:blipFill>
        <p:spPr bwMode="auto">
          <a:xfrm>
            <a:off x="4790903" y="1503837"/>
            <a:ext cx="2644831" cy="26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TLAB logo on a blue background">
            <a:extLst>
              <a:ext uri="{FF2B5EF4-FFF2-40B4-BE49-F238E27FC236}">
                <a16:creationId xmlns:a16="http://schemas.microsoft.com/office/drawing/2014/main" id="{48EE1F6D-8F82-4E1D-97BC-8E9295026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t="12599" r="26159" b="10630"/>
          <a:stretch/>
        </p:blipFill>
        <p:spPr bwMode="auto">
          <a:xfrm>
            <a:off x="4958541" y="1862052"/>
            <a:ext cx="2477193" cy="1995054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0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PSHA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Through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scheme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depicted</a:t>
            </a:r>
            <a:r>
              <a:rPr lang="it-IT" dirty="0">
                <a:latin typeface="Adobe Caslon Pro"/>
              </a:rPr>
              <a:t> in </a:t>
            </a:r>
            <a:r>
              <a:rPr lang="it-IT" i="1" dirty="0">
                <a:latin typeface="Adobe Caslon Pro"/>
              </a:rPr>
              <a:t>(1)</a:t>
            </a:r>
            <a:r>
              <a:rPr lang="it-IT" dirty="0">
                <a:latin typeface="Adobe Caslon Pro"/>
              </a:rPr>
              <a:t>,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annual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50 </a:t>
            </a:r>
            <a:r>
              <a:rPr lang="it-IT" dirty="0" err="1">
                <a:latin typeface="Adobe Caslon Pro"/>
              </a:rPr>
              <a:t>years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</a:rPr>
              <a:t>the 475 </a:t>
            </a:r>
            <a:r>
              <a:rPr lang="it-IT" dirty="0" err="1">
                <a:latin typeface="Adobe Caslon Pro"/>
              </a:rPr>
              <a:t>years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curve 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fault</a:t>
            </a:r>
          </a:p>
          <a:p>
            <a:r>
              <a:rPr lang="it-IT" dirty="0">
                <a:latin typeface="Adobe Caslon Pro"/>
              </a:rPr>
              <a:t>for the </a:t>
            </a:r>
            <a:r>
              <a:rPr lang="it-IT" dirty="0" err="1">
                <a:latin typeface="Adobe Caslon Pro"/>
              </a:rPr>
              <a:t>highlighted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site.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22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94" y="1910556"/>
            <a:ext cx="5031345" cy="4376737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8759640" y="3819854"/>
            <a:ext cx="10360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9" name="Connettore 2 8" title="Standard Normal CDF"/>
          <p:cNvCxnSpPr>
            <a:cxnSpLocks/>
            <a:stCxn id="8" idx="2"/>
          </p:cNvCxnSpPr>
          <p:nvPr/>
        </p:nvCxnSpPr>
        <p:spPr>
          <a:xfrm flipH="1">
            <a:off x="4190035" y="4096079"/>
            <a:ext cx="4569605" cy="174979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731838" y="5657546"/>
            <a:ext cx="5779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dobe Caslon Pro"/>
                <a:hlinkClick r:id="rId4"/>
              </a:rPr>
              <a:t>http://esse1-gis.mi.ingv.it/</a:t>
            </a:r>
            <a:endParaRPr lang="en-GB" sz="1400" dirty="0">
              <a:latin typeface="Adobe Caslon Pro"/>
            </a:endParaRPr>
          </a:p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Seismic hazard map: shaking parameter PGA, site </a:t>
            </a:r>
            <a:r>
              <a:rPr lang="en-GB" sz="1400" i="1" dirty="0" err="1">
                <a:latin typeface="Adobe Caslon Pro"/>
                <a:cs typeface="Arial" panose="020B0604020202020204" pitchFamily="34" charset="0"/>
              </a:rPr>
              <a:t>Palmoli</a:t>
            </a:r>
            <a:r>
              <a:rPr lang="en-GB" sz="1400" i="1" dirty="0">
                <a:latin typeface="Adobe Caslon Pro"/>
                <a:cs typeface="Arial" panose="020B0604020202020204" pitchFamily="34" charset="0"/>
              </a:rPr>
              <a:t> (CH) Latitude 41,527 – Longitude 14,483.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0D926DDC-1C51-4B43-A687-CD804AE57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03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>
                <a:latin typeface="Adobe Caslon Pro"/>
              </a:rPr>
              <a:t>Localize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zones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Italian</a:t>
            </a:r>
            <a:r>
              <a:rPr lang="it-IT" dirty="0">
                <a:latin typeface="Adobe Caslon Pro"/>
              </a:rPr>
              <a:t> ZS9* model for </a:t>
            </a:r>
            <a:r>
              <a:rPr lang="it-IT" dirty="0" err="1">
                <a:latin typeface="Adobe Caslon Pro"/>
              </a:rPr>
              <a:t>application</a:t>
            </a:r>
            <a:r>
              <a:rPr lang="it-IT" dirty="0">
                <a:latin typeface="Adobe Caslon Pro"/>
              </a:rPr>
              <a:t> of the </a:t>
            </a:r>
            <a:r>
              <a:rPr lang="it-IT" dirty="0" err="1">
                <a:latin typeface="Adobe Caslon Pro"/>
              </a:rPr>
              <a:t>attenuation</a:t>
            </a:r>
            <a:r>
              <a:rPr lang="it-IT" dirty="0">
                <a:latin typeface="Adobe Caslon Pro"/>
              </a:rPr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Different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characteristics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zonation</a:t>
            </a:r>
            <a:r>
              <a:rPr lang="it-IT" dirty="0">
                <a:latin typeface="Adobe Caslon Pro"/>
              </a:rPr>
              <a:t>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faults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mechanisms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direct</a:t>
            </a:r>
            <a:r>
              <a:rPr lang="it-IT" dirty="0">
                <a:latin typeface="Adobe Caslon Pro"/>
              </a:rPr>
              <a:t>, inverse, strike-slip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Hypocenter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depth</a:t>
            </a:r>
            <a:r>
              <a:rPr lang="it-IT" dirty="0">
                <a:latin typeface="Adobe Caslon Pro"/>
              </a:rPr>
              <a:t> (</a:t>
            </a:r>
            <a:r>
              <a:rPr lang="it-IT" dirty="0" err="1">
                <a:latin typeface="Adobe Caslon Pro"/>
              </a:rPr>
              <a:t>shallow</a:t>
            </a:r>
            <a:r>
              <a:rPr lang="it-IT" dirty="0">
                <a:latin typeface="Adobe Caslon Pro"/>
              </a:rPr>
              <a:t>, intermediate,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dobe Caslon Pro"/>
              </a:rPr>
              <a:t>ect</a:t>
            </a:r>
            <a:r>
              <a:rPr lang="it-IT" dirty="0">
                <a:latin typeface="Adobe Caslon Pro"/>
              </a:rPr>
              <a:t>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23</a:t>
            </a:fld>
            <a:endParaRPr lang="it-IT" dirty="0">
              <a:latin typeface="Adobe Caslon Pro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22" y="3124309"/>
            <a:ext cx="2845662" cy="33685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16416" y="3452593"/>
            <a:ext cx="65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Caslon Pro"/>
                <a:cs typeface="Arial" panose="020B0604020202020204" pitchFamily="34" charset="0"/>
              </a:rPr>
              <a:t>Italian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database and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catalogue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of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overall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seismicity</a:t>
            </a:r>
            <a:endParaRPr lang="it-IT" dirty="0">
              <a:latin typeface="Adobe Caslon Pro"/>
              <a:cs typeface="Arial" panose="020B0604020202020204" pitchFamily="34" charset="0"/>
            </a:endParaRPr>
          </a:p>
          <a:p>
            <a:pPr algn="ctr"/>
            <a:r>
              <a:rPr lang="en-GB" dirty="0">
                <a:latin typeface="Adobe Caslon Pro"/>
                <a:hlinkClick r:id="rId4"/>
              </a:rPr>
              <a:t>http://zonesismiche.mi.ingv.it/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4991588" y="3124309"/>
            <a:ext cx="0" cy="362664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D86017-A2DD-4E38-AB9E-85D42243C76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A945AB9-535C-4AF3-8CAF-D46F2CAA55E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52B09C7-5A84-4871-B7C8-48DAAC61B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B45ADAF-1D23-4258-BD19-4411EB8A0C46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7" name="Picture 2" descr="ITN Inspire Logo">
                <a:extLst>
                  <a:ext uri="{FF2B5EF4-FFF2-40B4-BE49-F238E27FC236}">
                    <a16:creationId xmlns:a16="http://schemas.microsoft.com/office/drawing/2014/main" id="{A14EE5C8-5698-43DD-8E27-13E20981D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5205E332-B0FB-4CDA-BACB-77EE19B11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9" name="Tabella 6">
            <a:extLst>
              <a:ext uri="{FF2B5EF4-FFF2-40B4-BE49-F238E27FC236}">
                <a16:creationId xmlns:a16="http://schemas.microsoft.com/office/drawing/2014/main" id="{13204E63-84A7-4A56-8C7F-A4BE8D29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5043316" y="2420143"/>
            <a:ext cx="6333394" cy="388937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it-IT" dirty="0" err="1">
                <a:latin typeface="Adobe Caslon Pro"/>
              </a:rPr>
              <a:t>Localize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seismogenetic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zones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Italian</a:t>
            </a:r>
            <a:r>
              <a:rPr lang="it-IT" dirty="0">
                <a:latin typeface="Adobe Caslon Pro"/>
              </a:rPr>
              <a:t> ZS9* model for </a:t>
            </a:r>
            <a:r>
              <a:rPr lang="it-IT" dirty="0" err="1">
                <a:latin typeface="Adobe Caslon Pro"/>
              </a:rPr>
              <a:t>application</a:t>
            </a:r>
            <a:r>
              <a:rPr lang="it-IT" dirty="0">
                <a:latin typeface="Adobe Caslon Pro"/>
              </a:rPr>
              <a:t> of the </a:t>
            </a:r>
            <a:r>
              <a:rPr lang="it-IT" dirty="0" err="1">
                <a:latin typeface="Adobe Caslon Pro"/>
              </a:rPr>
              <a:t>attenuation</a:t>
            </a:r>
            <a:r>
              <a:rPr lang="it-IT" dirty="0">
                <a:latin typeface="Adobe Caslon Pro"/>
              </a:rPr>
              <a:t> law</a:t>
            </a:r>
          </a:p>
          <a:p>
            <a:pPr marL="400050" indent="-400050">
              <a:buFont typeface="+mj-lt"/>
              <a:buAutoNum type="romanUcPeriod"/>
            </a:pP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24</a:t>
            </a:fld>
            <a:endParaRPr lang="it-IT" dirty="0">
              <a:latin typeface="Adobe Caslon Pro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991588" y="6477000"/>
            <a:ext cx="653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dobe Caslon Pro"/>
                <a:hlinkClick r:id="rId3"/>
              </a:rPr>
              <a:t>http://zonesismiche.mi.ingv.it/</a:t>
            </a:r>
            <a:endParaRPr lang="en-GB" sz="1400" dirty="0">
              <a:latin typeface="Adobe Caslon Pro"/>
            </a:endParaRPr>
          </a:p>
        </p:txBody>
      </p:sp>
      <p:cxnSp>
        <p:nvCxnSpPr>
          <p:cNvPr id="12" name="Connettore 2 11"/>
          <p:cNvCxnSpPr>
            <a:stCxn id="15" idx="1"/>
            <a:endCxn id="14" idx="3"/>
          </p:cNvCxnSpPr>
          <p:nvPr/>
        </p:nvCxnSpPr>
        <p:spPr>
          <a:xfrm flipH="1">
            <a:off x="4960058" y="4787462"/>
            <a:ext cx="1367101" cy="0"/>
          </a:xfrm>
          <a:prstGeom prst="straightConnector1">
            <a:avLst/>
          </a:prstGeom>
          <a:ln w="41275">
            <a:solidFill>
              <a:srgbClr val="A0162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3" y="2420143"/>
            <a:ext cx="4582505" cy="437673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159" y="3208283"/>
            <a:ext cx="4055550" cy="3158358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409079" y="4025462"/>
            <a:ext cx="4467721" cy="1345324"/>
          </a:xfrm>
          <a:prstGeom prst="rect">
            <a:avLst/>
          </a:prstGeom>
          <a:gradFill flip="none" rotWithShape="1">
            <a:gsLst>
              <a:gs pos="0">
                <a:srgbClr val="66FF99">
                  <a:tint val="44500"/>
                  <a:satMod val="160000"/>
                  <a:alpha val="55000"/>
                </a:srgbClr>
              </a:gs>
              <a:gs pos="100000">
                <a:srgbClr val="66FF99">
                  <a:tint val="23500"/>
                  <a:satMod val="160000"/>
                  <a:alpha val="6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77553" y="4677103"/>
            <a:ext cx="4582505" cy="220718"/>
          </a:xfrm>
          <a:prstGeom prst="rect">
            <a:avLst/>
          </a:prstGeom>
          <a:noFill/>
          <a:ln w="38100">
            <a:solidFill>
              <a:srgbClr val="CE0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D0DFDF-B08D-4407-9948-FBA57B74C97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BFFF1B8-72AF-488F-A10F-C1094043836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FC66ADD2-05A8-4741-9BC2-0504F33EC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0E15DD30-2BE1-49DA-97F5-DE2A500B3349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1" name="Picture 2" descr="ITN Inspire Logo">
                <a:extLst>
                  <a:ext uri="{FF2B5EF4-FFF2-40B4-BE49-F238E27FC236}">
                    <a16:creationId xmlns:a16="http://schemas.microsoft.com/office/drawing/2014/main" id="{C1C54BC8-0C7D-4DFF-94FD-6AC31B4D1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ITN Inspire Logo">
                <a:extLst>
                  <a:ext uri="{FF2B5EF4-FFF2-40B4-BE49-F238E27FC236}">
                    <a16:creationId xmlns:a16="http://schemas.microsoft.com/office/drawing/2014/main" id="{4D6676BE-A5E3-4774-8AA5-3828B7008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BCA6CA8E-F4AB-4AF5-B7DC-D3715AA54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603500"/>
            <a:ext cx="10051776" cy="388937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Extrapolate information </a:t>
            </a:r>
            <a:r>
              <a:rPr lang="it-IT" dirty="0" err="1">
                <a:latin typeface="Adobe Caslon Pro"/>
              </a:rPr>
              <a:t>regarding</a:t>
            </a:r>
            <a:r>
              <a:rPr lang="it-IT" dirty="0">
                <a:latin typeface="Adobe Caslon Pro"/>
              </a:rPr>
              <a:t> the source and </a:t>
            </a:r>
            <a:r>
              <a:rPr lang="it-IT" dirty="0" err="1">
                <a:latin typeface="Adobe Caslon Pro"/>
              </a:rPr>
              <a:t>its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bound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limits</a:t>
            </a:r>
            <a:r>
              <a:rPr lang="it-IT" dirty="0">
                <a:latin typeface="Adobe Caslon Pro"/>
              </a:rPr>
              <a:t>: </a:t>
            </a:r>
            <a:r>
              <a:rPr lang="it-IT" dirty="0" err="1">
                <a:latin typeface="Adobe Caslon Pro"/>
              </a:rPr>
              <a:t>convert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coordinates</a:t>
            </a:r>
            <a:r>
              <a:rPr lang="it-IT" dirty="0">
                <a:latin typeface="Adobe Caslon Pro"/>
              </a:rPr>
              <a:t> from </a:t>
            </a:r>
            <a:r>
              <a:rPr lang="it-IT" i="1" dirty="0">
                <a:latin typeface="Adobe Caslon Pro"/>
              </a:rPr>
              <a:t>deg2utm </a:t>
            </a:r>
            <a:r>
              <a:rPr lang="it-IT" dirty="0">
                <a:latin typeface="Adobe Caslon Pro"/>
              </a:rPr>
              <a:t>for </a:t>
            </a:r>
            <a:r>
              <a:rPr lang="it-IT" dirty="0" err="1">
                <a:latin typeface="Adobe Caslon Pro"/>
              </a:rPr>
              <a:t>each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sources</a:t>
            </a:r>
            <a:endParaRPr lang="it-IT" i="1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20901"/>
              </p:ext>
            </p:extLst>
          </p:nvPr>
        </p:nvGraphicFramePr>
        <p:xfrm>
          <a:off x="598218" y="3443045"/>
          <a:ext cx="4707657" cy="978900"/>
        </p:xfrm>
        <a:graphic>
          <a:graphicData uri="http://schemas.openxmlformats.org/drawingml/2006/table">
            <a:tbl>
              <a:tblPr/>
              <a:tblGrid>
                <a:gridCol w="941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b="1" i="0" u="sng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Coordinates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Location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long (x)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lat (y)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Palmoli</a:t>
                      </a:r>
                    </a:p>
                  </a:txBody>
                  <a:tcPr marL="10088" marR="10088" marT="10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14,48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41,63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465.293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4643124</a:t>
                      </a:r>
                    </a:p>
                  </a:txBody>
                  <a:tcPr marL="10088" marR="10088" marT="10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10088" marR="10088" marT="10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4351"/>
              </p:ext>
            </p:extLst>
          </p:nvPr>
        </p:nvGraphicFramePr>
        <p:xfrm>
          <a:off x="598218" y="4816574"/>
          <a:ext cx="4439250" cy="1007792"/>
        </p:xfrm>
        <a:graphic>
          <a:graphicData uri="http://schemas.openxmlformats.org/drawingml/2006/table">
            <a:tbl>
              <a:tblPr/>
              <a:tblGrid>
                <a:gridCol w="88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Source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b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Max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Mw Min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Rate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S1</a:t>
                      </a: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-1,11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6,37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0,21</a:t>
                      </a: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S2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-1,09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7,06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4,76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0,14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…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11098" marR="11098" marT="1109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49258"/>
              </p:ext>
            </p:extLst>
          </p:nvPr>
        </p:nvGraphicFramePr>
        <p:xfrm>
          <a:off x="6549519" y="3441696"/>
          <a:ext cx="5246983" cy="2426203"/>
        </p:xfrm>
        <a:graphic>
          <a:graphicData uri="http://schemas.openxmlformats.org/drawingml/2006/table">
            <a:tbl>
              <a:tblPr/>
              <a:tblGrid>
                <a:gridCol w="74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0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ZS9-918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S1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WGS 84</a:t>
                      </a:r>
                    </a:p>
                  </a:txBody>
                  <a:tcPr marL="9370" marR="9370" marT="93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UTM-Z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UTM-INPORT 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-Nspire" panose="02020603050405020304" pitchFamily="18" charset="-120"/>
                        <a:ea typeface="TI-Nspire" panose="02020603050405020304" pitchFamily="18" charset="-120"/>
                      </a:endParaRP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12,27012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44,10645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281523,5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4887320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-183.769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244.196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13,54116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43,2943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381660,3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4794530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-83.633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151.405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14,181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42,47483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432678,9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4702824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-32.614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59.699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14,37249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42,14993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448153,3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4666614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-17.140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23.489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14,27923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41,85719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440174,4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4634171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-25.118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-8.953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13,1518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43,02822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349423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4765606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-115.870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122.481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12,11651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43,79397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268015,9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4853032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33 T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-197.277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-Nspire" panose="02020603050405020304" pitchFamily="18" charset="-120"/>
                          <a:ea typeface="TI-Nspire" panose="02020603050405020304" pitchFamily="18" charset="-120"/>
                        </a:rPr>
                        <a:t>209.907</a:t>
                      </a:r>
                    </a:p>
                  </a:txBody>
                  <a:tcPr marL="9370" marR="9370" marT="937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7" name="Connettore 2 16"/>
          <p:cNvCxnSpPr/>
          <p:nvPr/>
        </p:nvCxnSpPr>
        <p:spPr>
          <a:xfrm flipH="1">
            <a:off x="5037469" y="3615559"/>
            <a:ext cx="1512050" cy="1592317"/>
          </a:xfrm>
          <a:prstGeom prst="straightConnector1">
            <a:avLst/>
          </a:prstGeom>
          <a:ln w="41275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1A3118-A272-4023-A241-F95598B3202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55793F9-DCFA-4C92-9F04-29B4A6147C58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D3A90583-8BFF-4CEA-AE74-A4F3CCFDE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476A131-BB24-4335-AD24-B549C7326AE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B81771C0-C0A0-4F4E-9D42-228777390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3A24B743-915C-42BA-BD4D-20371733C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9CA9E89D-6C05-4681-8620-337EC0F05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69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r>
              <a:rPr lang="it-IT" dirty="0">
                <a:latin typeface="Adobe Caslon Pro"/>
              </a:rPr>
              <a:t> - Location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To </a:t>
                </a:r>
                <a:r>
                  <a:rPr lang="it-IT" dirty="0" err="1">
                    <a:latin typeface="Adobe Caslon Pro"/>
                  </a:rPr>
                  <a:t>simplify</a:t>
                </a:r>
                <a:r>
                  <a:rPr lang="it-IT" dirty="0">
                    <a:latin typeface="Adobe Caslon Pro"/>
                  </a:rPr>
                  <a:t>, </a:t>
                </a:r>
                <a:r>
                  <a:rPr lang="it-IT" dirty="0" err="1">
                    <a:latin typeface="Adobe Caslon Pro"/>
                  </a:rPr>
                  <a:t>consider</a:t>
                </a:r>
                <a:r>
                  <a:rPr lang="it-IT" dirty="0">
                    <a:latin typeface="Adobe Caslon Pro"/>
                  </a:rPr>
                  <a:t> 1 source with a regular </a:t>
                </a:r>
                <a:r>
                  <a:rPr lang="it-IT" dirty="0" err="1">
                    <a:latin typeface="Adobe Caslon Pro"/>
                  </a:rPr>
                  <a:t>zonation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50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GB" dirty="0">
                    <a:latin typeface="Adobe Caslon Pro"/>
                  </a:rPr>
                  <a:t>.</a:t>
                </a:r>
              </a:p>
              <a:p>
                <a:endParaRPr lang="it-IT" sz="100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So,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an </a:t>
                </a:r>
                <a:r>
                  <a:rPr lang="it-IT" dirty="0" err="1">
                    <a:latin typeface="Adobe Caslon Pro"/>
                  </a:rPr>
                  <a:t>epicenter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being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located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at</a:t>
                </a:r>
                <a:r>
                  <a:rPr lang="it-IT" dirty="0">
                    <a:latin typeface="Adobe Caslon Pro"/>
                  </a:rPr>
                  <a:t> a </a:t>
                </a:r>
                <a:r>
                  <a:rPr lang="it-IT" dirty="0" err="1">
                    <a:latin typeface="Adobe Caslon Pro"/>
                  </a:rPr>
                  <a:t>distance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than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i="1" dirty="0">
                    <a:latin typeface="Adobe Caslon Pro"/>
                  </a:rPr>
                  <a:t>r </a:t>
                </a:r>
                <a:r>
                  <a:rPr lang="it-IT" dirty="0" err="1">
                    <a:latin typeface="Adobe Caslon Pro"/>
                  </a:rPr>
                  <a:t>is</a:t>
                </a:r>
                <a:r>
                  <a:rPr lang="it-IT" i="1" dirty="0">
                    <a:latin typeface="Adobe Caslon Pro"/>
                  </a:rPr>
                  <a:t>:</a:t>
                </a:r>
              </a:p>
              <a:p>
                <a:endParaRPr lang="it-IT" i="1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 i="1" dirty="0">
                  <a:latin typeface="Adobe Caslon Pro"/>
                </a:endParaRPr>
              </a:p>
              <a:p>
                <a:r>
                  <a:rPr lang="it-IT" b="0" i="1" dirty="0">
                    <a:latin typeface="Adobe Caslon Pro"/>
                  </a:rPr>
                  <a:t>              	      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 1,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>
                  <a:latin typeface="Adobe Caslon Pro"/>
                </a:endParaRPr>
              </a:p>
              <a:p>
                <a:endParaRPr lang="it-IT" sz="800" b="0" i="1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𝑓𝑖𝑥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</m:oMath>
                  </m:oMathPara>
                </a14:m>
                <a:endParaRPr lang="it-IT" i="1" dirty="0">
                  <a:latin typeface="Adobe Caslon Pro"/>
                </a:endParaRPr>
              </a:p>
              <a:p>
                <a:endParaRPr lang="en-GB" i="1" dirty="0">
                  <a:latin typeface="Adobe Caslon Pro"/>
                </a:endParaRPr>
              </a:p>
              <a:p>
                <a:endParaRPr lang="en-GB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01070"/>
                <a:ext cx="6246812" cy="3889375"/>
              </a:xfrm>
              <a:blipFill>
                <a:blip r:embed="rId3"/>
                <a:stretch>
                  <a:fillRect l="-879" t="-1567" b="-47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26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t="-1" b="937"/>
          <a:stretch/>
        </p:blipFill>
        <p:spPr>
          <a:xfrm>
            <a:off x="6987934" y="2891960"/>
            <a:ext cx="4507801" cy="350963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99232" y="4623544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CDF: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99232" y="591631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PDF: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A994A2-84DA-4DBA-83DE-324DB3DDD7BE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BFE4963-75C6-485A-8799-8E5E297B07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64983619-7839-44DE-BAAB-AF4B9488C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C79B17C-75E0-4EE4-9EC6-7BB9FA0D6FE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F51EA0F1-D89B-4463-9FFB-C41019E61B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6E3A5131-9555-46E9-9C42-D9AEE1159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0DE38F61-E8EC-4193-8FC7-F5B608DD8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59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19" y="2705867"/>
            <a:ext cx="6246808" cy="2212974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>
                <a:latin typeface="Adobe Caslon Pro"/>
              </a:rPr>
              <a:t>Read </a:t>
            </a:r>
            <a:r>
              <a:rPr lang="it-IT" i="1" dirty="0">
                <a:latin typeface="Adobe Caslon Pro"/>
              </a:rPr>
              <a:t>source.xls</a:t>
            </a:r>
            <a:r>
              <a:rPr lang="it-IT" dirty="0">
                <a:latin typeface="Adobe Caslon Pro"/>
              </a:rPr>
              <a:t> file</a:t>
            </a:r>
          </a:p>
          <a:p>
            <a:pPr marL="400050" indent="-400050">
              <a:buFont typeface="+mj-lt"/>
              <a:buAutoNum type="romanLcPeriod"/>
            </a:pPr>
            <a:r>
              <a:rPr lang="it-IT" dirty="0" err="1">
                <a:latin typeface="Adobe Caslon Pro"/>
              </a:rPr>
              <a:t>Run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section</a:t>
            </a:r>
            <a:r>
              <a:rPr lang="it-IT" dirty="0">
                <a:latin typeface="Adobe Caslon Pro"/>
              </a:rPr>
              <a:t> </a:t>
            </a:r>
            <a:r>
              <a:rPr lang="en-GB" i="1" dirty="0">
                <a:latin typeface="Adobe Caslon Pro"/>
              </a:rPr>
              <a:t>Earthquake source characterization </a:t>
            </a:r>
            <a:r>
              <a:rPr lang="en-GB" dirty="0">
                <a:latin typeface="Adobe Caslon Pro"/>
              </a:rPr>
              <a:t>in the attached </a:t>
            </a:r>
            <a:r>
              <a:rPr lang="en-GB" dirty="0" err="1">
                <a:latin typeface="Adobe Caslon Pro"/>
              </a:rPr>
              <a:t>Matlab</a:t>
            </a:r>
            <a:r>
              <a:rPr lang="en-GB" dirty="0">
                <a:latin typeface="Adobe Caslon Pro"/>
              </a:rPr>
              <a:t> code or load variable </a:t>
            </a:r>
            <a:r>
              <a:rPr lang="en-GB" i="1" dirty="0" err="1">
                <a:latin typeface="Adobe Caslon Pro"/>
              </a:rPr>
              <a:t>seismic_source.mat</a:t>
            </a:r>
            <a:r>
              <a:rPr lang="en-GB" i="1" dirty="0">
                <a:latin typeface="Adobe Caslon Pro"/>
              </a:rPr>
              <a:t> </a:t>
            </a:r>
            <a:r>
              <a:rPr lang="en-GB" dirty="0">
                <a:latin typeface="Adobe Caslon Pro"/>
              </a:rPr>
              <a:t>already prepared with the previously seen data</a:t>
            </a:r>
            <a:endParaRPr lang="en-GB" i="1" dirty="0">
              <a:latin typeface="Adobe Caslon Pro"/>
            </a:endParaRP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27</a:t>
            </a:fld>
            <a:endParaRPr lang="it-IT" dirty="0">
              <a:latin typeface="Adobe Caslon Pro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-1" b="937"/>
          <a:stretch/>
        </p:blipFill>
        <p:spPr>
          <a:xfrm>
            <a:off x="6987927" y="2705867"/>
            <a:ext cx="4507801" cy="35096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601DE1-EC8C-4F38-93BE-AE6B40E21A65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BF471B0-0F33-4FB4-8760-1387A2706F6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2EBC80-B41A-4519-A8A0-75ACBB139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C651592-A75F-4BC7-9DB7-2822BC0F4FB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30C9E6F-A392-4171-9539-A52F2CEFB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F8EEAD49-6979-4E6E-B21C-E393F2D7F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9BE3D6FB-9569-4049-9DDA-F6349AC2A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83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1: Source </a:t>
            </a:r>
            <a:r>
              <a:rPr lang="it-IT" dirty="0" err="1">
                <a:latin typeface="Adobe Caslon Pro"/>
              </a:rPr>
              <a:t>characterization</a:t>
            </a:r>
            <a:r>
              <a:rPr lang="it-IT" dirty="0">
                <a:latin typeface="Adobe Caslon Pro"/>
              </a:rPr>
              <a:t> - Location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69821" y="2481263"/>
            <a:ext cx="4233104" cy="40798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dirty="0">
                <a:latin typeface="Adobe Caslon Pro"/>
              </a:rPr>
              <a:t> 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PDF of R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*100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   % 50km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.*100;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% site</a:t>
            </a:r>
          </a:p>
          <a:p>
            <a:pPr>
              <a:lnSpc>
                <a:spcPts val="700"/>
              </a:lnSpc>
            </a:pP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r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rmin:r_step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:(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rmax-r_step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Fr = r.^2./rmax.^2;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2*r./rmax.^2;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r_step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zeros(1,numel(Fr));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for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2:numel(Fr)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-(Fr(idr-1)-Fr(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))./(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DFr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Frdiscr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(idr-1)+Fr(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idr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end</a:t>
            </a:r>
          </a:p>
          <a:p>
            <a:pPr>
              <a:lnSpc>
                <a:spcPts val="700"/>
              </a:lnSpc>
            </a:pPr>
            <a:endParaRPr lang="en-GB" i="1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28</a:t>
            </a:fld>
            <a:endParaRPr lang="it-IT" dirty="0">
              <a:latin typeface="Adobe Caslon Pro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1" y="2481263"/>
            <a:ext cx="5428678" cy="42553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1A0983-BCA3-4EC1-857A-3671AB26321F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D870D1B-8665-4451-9DF5-7D0D86FADCD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D3CBBD3-2FEB-4ABA-8927-EF2B3797C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B98FA0C-1290-4A3A-8D13-149009F66AB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8CBA05C7-ADE4-4A12-A2E0-6C1C53886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6A8D5D89-ED80-4097-BE4E-D6281D1DF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E92F13AC-7066-43E8-B9D7-A7AA4EEA5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92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r>
                  <a:rPr lang="it-IT" b="1" dirty="0">
                    <a:latin typeface="Adobe Caslon Pro"/>
                  </a:rPr>
                  <a:t>Gutenberg-Richter </a:t>
                </a:r>
                <a:r>
                  <a:rPr lang="it-IT" b="1" dirty="0" err="1">
                    <a:latin typeface="Adobe Caslon Pro"/>
                  </a:rPr>
                  <a:t>bounded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defines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relationship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between</a:t>
                </a:r>
                <a:r>
                  <a:rPr lang="it-IT" dirty="0">
                    <a:latin typeface="Adobe Caslon Pro"/>
                  </a:rPr>
                  <a:t> the </a:t>
                </a:r>
                <a:r>
                  <a:rPr lang="it-IT" dirty="0" err="1">
                    <a:latin typeface="Adobe Caslon Pro"/>
                  </a:rPr>
                  <a:t>magnitude</a:t>
                </a:r>
                <a:r>
                  <a:rPr lang="it-IT" dirty="0">
                    <a:latin typeface="Adobe Caslon Pro"/>
                  </a:rPr>
                  <a:t> and rate of cumulative </a:t>
                </a:r>
                <a:r>
                  <a:rPr lang="it-IT" dirty="0" err="1">
                    <a:latin typeface="Adobe Caslon Pro"/>
                  </a:rPr>
                  <a:t>number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earthquakes</a:t>
                </a:r>
                <a:endParaRPr lang="it-IT" dirty="0">
                  <a:latin typeface="Adobe Caslon Pro"/>
                </a:endParaRPr>
              </a:p>
              <a:p>
                <a:endParaRPr lang="it-IT" sz="12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pPr/>
                <a:br>
                  <a:rPr lang="it-IT" sz="100" b="0" dirty="0">
                    <a:latin typeface="Adobe Caslon Pro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…=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endParaRPr lang="it-IT" sz="1400" b="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⁡[ 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it-IT" b="0" dirty="0">
                  <a:latin typeface="Adobe Caslon Pro"/>
                </a:endParaRPr>
              </a:p>
              <a:p>
                <a:endParaRPr lang="it-IT" sz="800" b="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it-IT" b="0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⁡(10)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b="0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 l="-518" t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29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859395" y="2481263"/>
                <a:ext cx="2703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>
                    <a:latin typeface="Adobe Caslon Pro"/>
                  </a:rPr>
                  <a:t>)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95" y="2481263"/>
                <a:ext cx="2703176" cy="369332"/>
              </a:xfrm>
              <a:prstGeom prst="rect">
                <a:avLst/>
              </a:prstGeom>
              <a:blipFill>
                <a:blip r:embed="rId4"/>
                <a:stretch>
                  <a:fillRect t="-8197" r="-112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/>
          <p:cNvSpPr/>
          <p:nvPr/>
        </p:nvSpPr>
        <p:spPr>
          <a:xfrm>
            <a:off x="4778443" y="2387600"/>
            <a:ext cx="2683901" cy="552449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11" name="Connettore 2 10" title="Standard Normal CDF"/>
          <p:cNvCxnSpPr>
            <a:stCxn id="10" idx="2"/>
          </p:cNvCxnSpPr>
          <p:nvPr/>
        </p:nvCxnSpPr>
        <p:spPr>
          <a:xfrm flipH="1">
            <a:off x="3930871" y="2663825"/>
            <a:ext cx="847572" cy="373665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20253" y="3824757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CDF: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20253" y="5117530"/>
            <a:ext cx="7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Caslon Pro"/>
                <a:cs typeface="Arial" panose="020B0604020202020204" pitchFamily="34" charset="0"/>
              </a:rPr>
              <a:t>PDF: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EAB117-524B-452C-B9AE-F443AE26F73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55EB561-473E-4615-996B-5CDAA428593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F2944EB-FDA8-4195-BFD4-F410C56A8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7B69370-ED53-432A-8019-A5ABEB2D0264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8C407610-8338-472A-8B50-3733AB953A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ITN Inspire Logo">
                <a:extLst>
                  <a:ext uri="{FF2B5EF4-FFF2-40B4-BE49-F238E27FC236}">
                    <a16:creationId xmlns:a16="http://schemas.microsoft.com/office/drawing/2014/main" id="{5830F675-1519-402C-BB86-9334CCED3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0B6ED660-7406-4F0F-8392-53FF6CDCC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9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Performance Based Earthquake Engineering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B8DEB523-A99E-4DEC-9954-8EE833CF61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33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2: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size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the </a:t>
                </a:r>
                <a:r>
                  <a:rPr lang="it-IT" dirty="0" err="1">
                    <a:latin typeface="Adobe Caslon Pro"/>
                  </a:rPr>
                  <a:t>distribution</a:t>
                </a:r>
                <a:r>
                  <a:rPr lang="it-IT" dirty="0">
                    <a:latin typeface="Adobe Caslon Pro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Discretize</a:t>
                </a:r>
              </a:p>
              <a:p>
                <a:r>
                  <a:rPr lang="en-GB" dirty="0">
                    <a:latin typeface="Adobe Caslon Pro"/>
                  </a:rPr>
                  <a:t>Converting the continuous distribution of magnitudes into a discrete set of magnitudes holds</a:t>
                </a:r>
              </a:p>
              <a:p>
                <a:endParaRPr lang="en-GB" sz="6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where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are the discrete set of magnitudes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30</a:t>
            </a:fld>
            <a:endParaRPr lang="it-IT" dirty="0">
              <a:latin typeface="Adobe Caslon Pro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4259424"/>
            <a:ext cx="7036537" cy="2598575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PDF of M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Nm = 1000; 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No. of discretized points between m0 and mu for numerical integration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linspace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(m0,mu,Nm);   %</a:t>
            </a:r>
            <a:r>
              <a:rPr lang="en-GB" sz="1600" i="1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mo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i="1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m_min</a:t>
            </a:r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</a:t>
            </a:r>
          </a:p>
          <a:p>
            <a:r>
              <a:rPr lang="sv-SE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fM = beta*exp(-beta*(M-m0))/(1-exp(-beta*(mu-m0)));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=M(2)-M(1);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Mdiscr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164" y="3354934"/>
            <a:ext cx="4248836" cy="350306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63A390-6BD7-4F60-AEF4-BB5B7192220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CE7E37-37B6-48F2-ABEC-2F0E120A1335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91D9539-F5CB-4635-9CF9-8C6C204E3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F1E8A7EE-A7C2-481F-8437-2AB0F8A8B5C7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D71AEE0-9EBC-4070-BFA7-77746DA9A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018EFA4A-8FF6-443A-A31C-5DA30E57CE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723B72E3-6922-4A95-9A9B-EEB1E929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18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31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These models predict the probability distribution of ground motion intensity, as a function of many predictor variables such as the earthquake’s magnitude, distance, faulting mechanism, the near-surface site conditions, etc. 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To describe this probability distribution, prediction models take the following general form:</a:t>
                </a: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acc>
                            <m:accPr>
                              <m:chr m:val="̅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acc>
                        </m:e>
                      </m:fun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 err="1">
                    <a:latin typeface="Adobe Caslon Pro"/>
                  </a:rPr>
                  <a:t>where</a:t>
                </a:r>
                <a:endParaRPr lang="it-IT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the natural log of the ground motion </a:t>
                </a:r>
                <a:r>
                  <a:rPr lang="en-GB" i="1" dirty="0">
                    <a:latin typeface="Adobe Caslon Pro"/>
                  </a:rPr>
                  <a:t>intensity measure </a:t>
                </a:r>
                <a:r>
                  <a:rPr lang="en-GB" dirty="0">
                    <a:latin typeface="Adobe Caslon Pro"/>
                  </a:rPr>
                  <a:t>of interest;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</a:t>
                </a:r>
                <a:r>
                  <a:rPr lang="en-GB" dirty="0" err="1">
                    <a:latin typeface="Adobe Caslon Pro"/>
                  </a:rPr>
                  <a:t>modeled</a:t>
                </a:r>
                <a:r>
                  <a:rPr lang="en-GB" dirty="0">
                    <a:latin typeface="Adobe Caslon Pro"/>
                  </a:rPr>
                  <a:t> as a random variable and is represented by a normal distribution;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are the predicted mean and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𝐼𝑀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acc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are functions of the earthquake’s magnitude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, distance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GB" dirty="0">
                    <a:latin typeface="Adobe Caslon Pro"/>
                  </a:rPr>
                  <a:t> and other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 r="-461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2660B-44B0-4126-96D6-1D876B48AEE7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FEF480D-0FFE-4BA9-A045-7BFC0D892FAE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74E007D-3301-42F5-A86E-F663C15CB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E58DD14-18FF-4D5B-9538-9C7F22E97BF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22CC26C0-9FE0-492F-A107-E0DEB0214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44DDA0-C6E2-406E-9D93-6578216F92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31F3204E-64DE-4FB7-84E5-F196C2FA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741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32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r>
                  <a:rPr lang="en-GB" dirty="0">
                    <a:latin typeface="Adobe Caslon Pro"/>
                  </a:rPr>
                  <a:t>Here, for clarity, it is assumed Cornell (1979) for the mean of log peak ground acceleration (in units of </a:t>
                </a:r>
                <a:r>
                  <a:rPr lang="en-GB" i="1" dirty="0">
                    <a:latin typeface="Adobe Caslon Pro"/>
                  </a:rPr>
                  <a:t>g</a:t>
                </a:r>
                <a:r>
                  <a:rPr lang="en-GB" dirty="0">
                    <a:latin typeface="Adobe Caslon Pro"/>
                  </a:rPr>
                  <a:t>):</a:t>
                </a: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𝑃𝐺𝐴</m:t>
                              </m:r>
                            </m:e>
                          </m:func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=−0,152+0,859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−1,803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+25)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with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=0,57</m:t>
                    </m:r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of</a:t>
                </a:r>
                <a:r>
                  <a:rPr lang="en-GB" i="1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𝑃𝐺𝐴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 normally distributed</a:t>
                </a:r>
              </a:p>
              <a:p>
                <a:pPr lvl="5" indent="0">
                  <a:buNone/>
                </a:pPr>
                <a:endParaRPr lang="it-IT" b="0" i="1" dirty="0">
                  <a:latin typeface="Adobe Caslon Pro"/>
                </a:endParaRPr>
              </a:p>
              <a:p>
                <a:pPr lvl="5" indent="0">
                  <a:buNone/>
                </a:pPr>
                <a:r>
                  <a:rPr lang="it-IT" i="1" dirty="0">
                    <a:latin typeface="Adobe Caslon Pro"/>
                  </a:rPr>
                  <a:t>	</a:t>
                </a:r>
                <a:endParaRPr lang="en-GB" dirty="0">
                  <a:latin typeface="Adobe Caslo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Adobe Caslon Pro"/>
                </a:endParaRPr>
              </a:p>
              <a:p>
                <a:pPr algn="just"/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6314CD-104F-4BE9-8E05-08C1742A604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5F695C8-2173-4DE2-AEF3-681D0B377E3D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D4FBF5D-B9AF-4D58-BED0-974B5A10D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4877A70F-3DAA-4FF6-9864-2AB285F446A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D499F231-B1B5-492A-A0FB-7FE3CFB6F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E3BF8711-2126-42AD-84F9-A5660C589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FED7B253-EC2C-4D9A-A7D9-B6C40436B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4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33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pPr algn="just"/>
                <a:r>
                  <a:rPr lang="en-GB" dirty="0">
                    <a:latin typeface="Adobe Caslon Pro"/>
                  </a:rPr>
                  <a:t>We can thereby compute the probability of exceeding any </a:t>
                </a:r>
                <a:r>
                  <a:rPr lang="en-GB" i="1" dirty="0">
                    <a:latin typeface="Adobe Caslon Pro"/>
                  </a:rPr>
                  <a:t>PGA </a:t>
                </a:r>
                <a:r>
                  <a:rPr lang="en-GB" dirty="0">
                    <a:latin typeface="Adobe Caslon Pro"/>
                  </a:rPr>
                  <a:t>level using knowledge of this mean and standard deviation:</a:t>
                </a:r>
                <a:endParaRPr lang="en-GB" sz="400" dirty="0">
                  <a:latin typeface="Adobe Caslon Pro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𝑃𝐺𝐴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acc>
                                    </m:e>
                                  </m:func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</a:rPr>
                                            <m:t>𝑃𝐺𝐴</m:t>
                                          </m:r>
                                        </m:e>
                                      </m:d>
                                    </m:e>
                                  </m:fun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algn="just"/>
                <a:endParaRPr lang="en-GB" sz="400" dirty="0">
                  <a:latin typeface="Adobe Caslon Pro"/>
                </a:endParaRPr>
              </a:p>
              <a:p>
                <a:pPr algn="just"/>
                <a:r>
                  <a:rPr lang="en-GB" dirty="0">
                    <a:latin typeface="Adobe Caslon Pro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dobe Caslon Pro"/>
                  </a:rPr>
                  <a:t>is the standard normal cumulative distribution function.</a:t>
                </a:r>
              </a:p>
              <a:p>
                <a:pPr algn="just"/>
                <a:endParaRPr lang="en-GB" dirty="0">
                  <a:latin typeface="Adobe Caslon Pro"/>
                </a:endParaRPr>
              </a:p>
              <a:p>
                <a:r>
                  <a:rPr lang="en-GB" i="1" dirty="0">
                    <a:latin typeface="Adobe Caslon Pro"/>
                  </a:rPr>
                  <a:t>		    N.B.: these probabilities correspond to the fraction </a:t>
                </a:r>
              </a:p>
              <a:p>
                <a:r>
                  <a:rPr lang="en-GB" i="1" dirty="0">
                    <a:latin typeface="Adobe Caslon Pro"/>
                  </a:rPr>
                  <a:t>			of the corresponding PDFs that are shaded.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411" r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756" y="3640542"/>
            <a:ext cx="3882970" cy="29205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ECB3F9-1DBD-459B-BD30-F132116510C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5B213BD-6561-4F33-B926-6893A1C0001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6E3D2AA-5434-4D02-BA76-B75D7AD99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6203577-0617-4EDB-B1F4-7FAE7320C162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3B57B738-74C4-4F96-A76B-2F0384872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69D5C2F3-AE26-4FF9-A4F1-CD9F33317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3BBDC093-EC5E-4824-8EC3-328569EF0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23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3: Ground </a:t>
            </a:r>
            <a:r>
              <a:rPr lang="it-IT" dirty="0" err="1">
                <a:latin typeface="Adobe Caslon Pro"/>
              </a:rPr>
              <a:t>motion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estimation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Define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dobe Caslon Pro"/>
                  </a:rPr>
                  <a:t>: Attenuation models or prediction models</a:t>
                </a: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42381"/>
                <a:ext cx="10583860" cy="3889375"/>
              </a:xfrm>
              <a:blipFill>
                <a:blip r:embed="rId3"/>
                <a:stretch>
                  <a:fillRect l="-518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34</a:t>
            </a:fld>
            <a:endParaRPr lang="it-IT" dirty="0">
              <a:latin typeface="Adobe Caslon Pro"/>
            </a:endParaRPr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31838" y="2890918"/>
            <a:ext cx="7036537" cy="367021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function [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GMPE(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magnitude,R_distance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</a:t>
            </a:r>
          </a:p>
          <a:p>
            <a:r>
              <a:rPr lang="en-GB" sz="1600" i="1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%Cornell et al. (1979): Ground motion predictive equation for PGA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-0.152+0.859*magnitude -1.803*log(R_distance+25);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exp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mean_lnPGA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</a:t>
            </a:r>
          </a:p>
          <a:p>
            <a:endParaRPr lang="en-GB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mean_PGA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</a:t>
            </a:r>
          </a:p>
          <a:p>
            <a:r>
              <a:rPr lang="en-GB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sigma_im</a:t>
            </a:r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0.57;</a:t>
            </a:r>
          </a:p>
          <a:p>
            <a:r>
              <a:rPr lang="en-GB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end</a:t>
            </a:r>
          </a:p>
          <a:p>
            <a:endParaRPr lang="en-GB" sz="1600" i="1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 dirty="0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65CB-5E70-4E1C-BE85-724B3F453B2C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296D136-27BE-4F8F-98AC-DFBD0EBDD5F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7096E7D-4C61-4D63-8AB1-EB0345543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3E0284B6-FB1F-41A7-A565-FDBADA1C2BE1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74073BB0-E644-4F89-85C1-7F3834A21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165B98B5-233A-42A7-9C72-B306D2A7A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06706A21-1F25-4567-89DB-6DFEFA8F7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55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35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r>
                  <a:rPr lang="en-GB" dirty="0">
                    <a:latin typeface="Adobe Caslon Pro"/>
                  </a:rPr>
                  <a:t>Compute the probability of exceeding an </a:t>
                </a:r>
                <a:r>
                  <a:rPr lang="en-GB" i="1" dirty="0">
                    <a:latin typeface="Adobe Caslon Pro"/>
                  </a:rPr>
                  <a:t>IM </a:t>
                </a:r>
                <a:r>
                  <a:rPr lang="en-GB" dirty="0">
                    <a:latin typeface="Adobe Caslon Pro"/>
                  </a:rPr>
                  <a:t>intensity level </a:t>
                </a:r>
                <a:r>
                  <a:rPr lang="en-GB" i="1" dirty="0">
                    <a:latin typeface="Adobe Caslon Pro"/>
                  </a:rPr>
                  <a:t>x</a:t>
                </a:r>
                <a:r>
                  <a:rPr lang="en-GB" dirty="0">
                    <a:latin typeface="Adobe Caslon Pro"/>
                  </a:rPr>
                  <a:t>, </a:t>
                </a:r>
                <a:r>
                  <a:rPr lang="en-GB" i="1" dirty="0">
                    <a:latin typeface="Adobe Caslon Pro"/>
                  </a:rPr>
                  <a:t>given </a:t>
                </a:r>
                <a:r>
                  <a:rPr lang="en-GB" dirty="0">
                    <a:latin typeface="Adobe Caslon Pro"/>
                  </a:rPr>
                  <a:t>occurrence of a future earthquake from a </a:t>
                </a:r>
                <a:r>
                  <a:rPr lang="en-GB" i="1" dirty="0">
                    <a:latin typeface="Adobe Caslon Pro"/>
                  </a:rPr>
                  <a:t>single source</a:t>
                </a:r>
                <a:r>
                  <a:rPr lang="en-GB" dirty="0">
                    <a:latin typeface="Adobe Caslon Pro"/>
                  </a:rPr>
                  <a:t>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endParaRPr lang="it-IT" dirty="0">
                  <a:latin typeface="Adobe Caslon Pro"/>
                </a:endParaRPr>
              </a:p>
              <a:p>
                <a:r>
                  <a:rPr lang="it-IT" dirty="0">
                    <a:latin typeface="Adobe Caslon Pro"/>
                  </a:rPr>
                  <a:t>II. </a:t>
                </a:r>
                <a:r>
                  <a:rPr lang="en-GB" dirty="0">
                    <a:latin typeface="Adobe Caslon Pro"/>
                  </a:rPr>
                  <a:t>Compute the rate of </a:t>
                </a:r>
                <a:r>
                  <a:rPr lang="en-GB" i="1" dirty="0">
                    <a:latin typeface="Adobe Caslon Pro"/>
                  </a:rPr>
                  <a:t>IM &gt; x </a:t>
                </a:r>
                <a:r>
                  <a:rPr lang="en-GB" dirty="0">
                    <a:latin typeface="Adobe Caslon Pro"/>
                  </a:rPr>
                  <a:t>for each single source:</a:t>
                </a: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Adobe Caslon Pro"/>
                        </a:rPr>
                        <m:t>(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IM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en-GB">
                          <a:latin typeface="Adobe Caslon Pro"/>
                        </a:rPr>
                        <m:t>&gt; 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x</m:t>
                      </m:r>
                      <m:r>
                        <m:rPr>
                          <m:nor/>
                        </m:rPr>
                        <a:rPr lang="it-IT" b="0" i="1" smtClean="0">
                          <a:latin typeface="Adobe Caslon Pro"/>
                        </a:rPr>
                        <m:t>)</m:t>
                      </m:r>
                      <m:r>
                        <m:rPr>
                          <m:nor/>
                        </m:rPr>
                        <a:rPr lang="en-GB" i="1">
                          <a:latin typeface="Adobe Caslon Pro"/>
                        </a:rPr>
                        <m:t> </m:t>
                      </m:r>
                      <m:r>
                        <m:rPr>
                          <m:nor/>
                        </m:rPr>
                        <a:rPr lang="en-GB">
                          <a:latin typeface="Adobe Caslon Pro"/>
                        </a:rPr>
                        <m:t>=</m:t>
                      </m:r>
                      <m:r>
                        <m:rPr>
                          <m:nor/>
                        </m:rPr>
                        <a:rPr lang="it-IT" b="0" i="0" smtClean="0">
                          <a:latin typeface="Adobe Caslon Pro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𝐼𝑀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𝑑𝑟𝑑𝑚</m:t>
                      </m:r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634" t="-1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o 19"/>
          <p:cNvGrpSpPr/>
          <p:nvPr/>
        </p:nvGrpSpPr>
        <p:grpSpPr>
          <a:xfrm>
            <a:off x="4467204" y="4345964"/>
            <a:ext cx="1565846" cy="552449"/>
            <a:chOff x="4652320" y="4369374"/>
            <a:chExt cx="1565846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/>
                <p:cNvSpPr/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𝐺𝑀𝑃𝐸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Rettangolo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271" y="4463037"/>
                  <a:ext cx="148489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e 8"/>
            <p:cNvSpPr/>
            <p:nvPr/>
          </p:nvSpPr>
          <p:spPr>
            <a:xfrm>
              <a:off x="4652320" y="4369374"/>
              <a:ext cx="1565846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0" name="Connettore 2 9" title="Standard Normal CDF"/>
          <p:cNvCxnSpPr>
            <a:stCxn id="9" idx="0"/>
          </p:cNvCxnSpPr>
          <p:nvPr/>
        </p:nvCxnSpPr>
        <p:spPr>
          <a:xfrm flipV="1">
            <a:off x="5250127" y="4035972"/>
            <a:ext cx="392113" cy="30999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6779107" y="4373583"/>
            <a:ext cx="1333793" cy="569610"/>
            <a:chOff x="7001088" y="4463037"/>
            <a:chExt cx="1333793" cy="569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/>
                <p:cNvSpPr/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4" name="Rettango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039" y="4556700"/>
                  <a:ext cx="12042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e 14"/>
            <p:cNvSpPr/>
            <p:nvPr/>
          </p:nvSpPr>
          <p:spPr>
            <a:xfrm>
              <a:off x="7001088" y="4463037"/>
              <a:ext cx="1333793" cy="569610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6" name="Connettore 2 15" title="Standard Normal CDF"/>
          <p:cNvCxnSpPr>
            <a:stCxn id="15" idx="0"/>
          </p:cNvCxnSpPr>
          <p:nvPr/>
        </p:nvCxnSpPr>
        <p:spPr>
          <a:xfrm flipV="1">
            <a:off x="7446004" y="4035972"/>
            <a:ext cx="352672" cy="337611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/>
          <p:nvPr/>
        </p:nvGrpSpPr>
        <p:grpSpPr>
          <a:xfrm>
            <a:off x="8780751" y="4369374"/>
            <a:ext cx="1333794" cy="552449"/>
            <a:chOff x="8566933" y="4480198"/>
            <a:chExt cx="1333794" cy="552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ttangolo 16"/>
                <p:cNvSpPr/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𝑃𝐷𝐹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it-IT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7" name="Rettango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884" y="4573861"/>
                  <a:ext cx="125284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e 17"/>
            <p:cNvSpPr/>
            <p:nvPr/>
          </p:nvSpPr>
          <p:spPr>
            <a:xfrm>
              <a:off x="8566933" y="4480198"/>
              <a:ext cx="1333794" cy="552449"/>
            </a:xfrm>
            <a:prstGeom prst="ellipse">
              <a:avLst/>
            </a:prstGeom>
            <a:noFill/>
            <a:ln w="38100">
              <a:solidFill>
                <a:srgbClr val="A01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dobe Caslon Pro"/>
              </a:endParaRPr>
            </a:p>
          </p:txBody>
        </p:sp>
      </p:grpSp>
      <p:cxnSp>
        <p:nvCxnSpPr>
          <p:cNvPr id="19" name="Connettore 2 18" title="Standard Normal CDF"/>
          <p:cNvCxnSpPr>
            <a:stCxn id="18" idx="0"/>
          </p:cNvCxnSpPr>
          <p:nvPr/>
        </p:nvCxnSpPr>
        <p:spPr>
          <a:xfrm flipH="1" flipV="1">
            <a:off x="8555421" y="4035972"/>
            <a:ext cx="892227" cy="33340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E79B52B-D2C6-4FFF-BFE6-A4AE761C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7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BF87C1F-B544-4F3B-AE54-584D68C4B54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0195C51F-48A0-4FB2-9E3D-9307A101F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EBA3C9D-492E-4176-9402-5F34DE5FDBD5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9F423F15-DBBE-4206-9DB9-01BC30ACA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6E7F7549-CC7F-43DD-AD56-DA12B5883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9" name="Tabella 6">
            <a:extLst>
              <a:ext uri="{FF2B5EF4-FFF2-40B4-BE49-F238E27FC236}">
                <a16:creationId xmlns:a16="http://schemas.microsoft.com/office/drawing/2014/main" id="{2F06DDB5-1E37-442C-AD4E-A37EB0F1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09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36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endParaRPr lang="en-GB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III. Considering all sources by the sum of the rates of </a:t>
                </a:r>
                <a:r>
                  <a:rPr lang="en-GB" i="1" dirty="0">
                    <a:latin typeface="Adobe Caslon Pro"/>
                  </a:rPr>
                  <a:t>IM </a:t>
                </a:r>
                <a:r>
                  <a:rPr lang="en-GB" dirty="0">
                    <a:latin typeface="Adobe Caslon Pro"/>
                  </a:rPr>
                  <a:t>&gt; </a:t>
                </a:r>
                <a:r>
                  <a:rPr lang="en-GB" i="1" dirty="0">
                    <a:latin typeface="Adobe Caslon Pro"/>
                  </a:rPr>
                  <a:t>x </a:t>
                </a:r>
                <a:r>
                  <a:rPr lang="en-GB" dirty="0">
                    <a:latin typeface="Adobe Caslon Pro"/>
                  </a:rPr>
                  <a:t>from each individual source, we can write: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𝑠𝑜𝑢𝑟𝑐𝑒𝑠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𝑑𝑟𝑑𝑚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Adobe Caslon Pro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𝑠𝑜𝑢𝑟𝑐𝑒𝑠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is the number of sources considered,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denote the magnitude ~ distance</a:t>
                </a:r>
              </a:p>
              <a:p>
                <a:r>
                  <a:rPr lang="en-GB" dirty="0">
                    <a:latin typeface="Adobe Caslon Pro"/>
                  </a:rPr>
                  <a:t>distributions for source </a:t>
                </a:r>
                <a:r>
                  <a:rPr lang="en-GB" i="1" dirty="0" err="1">
                    <a:latin typeface="Adobe Caslon Pro"/>
                  </a:rPr>
                  <a:t>i</a:t>
                </a:r>
                <a:endParaRPr lang="en-GB" dirty="0">
                  <a:latin typeface="Adobe Caslon Pro"/>
                </a:endParaRPr>
              </a:p>
              <a:p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254" r="-4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EE33D2-A1B1-48F3-A585-D67C04F61CD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9DEA685-7F68-4165-B0FD-594E65DBF51B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0BFAA13-58E7-42A5-8CD7-AACB36022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683984D-55A5-4392-A294-42D615F194F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B0BA1028-24BE-4766-8131-D5D12A499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CC5CA94C-5586-478A-9689-3113BF5B2C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10799571-864B-4B3B-BCA8-3ACBA22B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30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37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</p:spPr>
            <p:txBody>
              <a:bodyPr/>
              <a:lstStyle/>
              <a:p>
                <a:r>
                  <a:rPr lang="it-IT" dirty="0">
                    <a:latin typeface="Adobe Caslon Pro"/>
                  </a:rPr>
                  <a:t>Combine </a:t>
                </a:r>
                <a:r>
                  <a:rPr lang="it-IT" dirty="0" err="1">
                    <a:latin typeface="Adobe Caslon Pro"/>
                  </a:rPr>
                  <a:t>all</a:t>
                </a:r>
                <a:r>
                  <a:rPr lang="it-IT" dirty="0">
                    <a:latin typeface="Adobe Caslon Pro"/>
                  </a:rPr>
                  <a:t> information: compute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∫∫∫</m:t>
                    </m:r>
                  </m:oMath>
                </a14:m>
                <a:r>
                  <a:rPr lang="en-GB" dirty="0">
                    <a:latin typeface="Adobe Caslon Pro"/>
                  </a:rPr>
                  <a:t> - Discretize</a:t>
                </a:r>
              </a:p>
              <a:p>
                <a:r>
                  <a:rPr lang="en-GB" dirty="0">
                    <a:latin typeface="Adobe Caslon Pro"/>
                  </a:rPr>
                  <a:t>IV. By discretizing:</a:t>
                </a:r>
                <a:endParaRPr lang="it-IT" dirty="0">
                  <a:latin typeface="Adobe Caslon Pro"/>
                </a:endParaRPr>
              </a:p>
              <a:p>
                <a:pPr marL="400050" indent="-400050">
                  <a:buAutoNum type="romanUcPeriod"/>
                </a:pPr>
                <a:endParaRPr lang="en-GB" sz="700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𝐼𝑀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b/>
                      </m:sSub>
                    </m:oMath>
                  </m:oMathPara>
                </a14:m>
                <a:endParaRPr lang="en-GB" dirty="0">
                  <a:latin typeface="Adobe Caslon Pro"/>
                </a:endParaRPr>
              </a:p>
              <a:p>
                <a:pPr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dirty="0">
                  <a:latin typeface="Adobe Caslon Pro"/>
                </a:endParaRPr>
              </a:p>
              <a:p>
                <a:r>
                  <a:rPr lang="en-GB" dirty="0">
                    <a:latin typeface="Adobe Caslon Pro"/>
                  </a:rPr>
                  <a:t>where the range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have been discretized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dirty="0">
                    <a:latin typeface="Adobe Caslon Pr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i="1" dirty="0">
                    <a:latin typeface="Adobe Caslon Pro"/>
                  </a:rPr>
                  <a:t> </a:t>
                </a:r>
                <a:r>
                  <a:rPr lang="en-GB" dirty="0">
                    <a:latin typeface="Adobe Caslon Pro"/>
                  </a:rPr>
                  <a:t>intervals, respectively</a:t>
                </a:r>
              </a:p>
            </p:txBody>
          </p:sp>
        </mc:Choice>
        <mc:Fallback xmlns="">
          <p:sp>
            <p:nvSpPr>
              <p:cNvPr id="7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67552" y="2500341"/>
                <a:ext cx="10583860" cy="3889375"/>
              </a:xfrm>
              <a:blipFill>
                <a:blip r:embed="rId3"/>
                <a:stretch>
                  <a:fillRect l="-518" t="-1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F7264D-DE5B-46CE-AD1F-E231E8C8FEB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F11BC75-D99B-454F-B55B-030136257BDB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C13733B-B5E3-4491-B483-C2C497F12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CB13F5E-21A6-4FEF-B8A6-39DA8FE7C9F6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6FBFFF39-95A0-491C-88EA-57211B804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456F32B3-FD82-43CF-B56F-AAD60FBCE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45349DEE-555D-415E-A547-78E9C9834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91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38</a:t>
            </a:fld>
            <a:endParaRPr lang="it-IT" dirty="0">
              <a:latin typeface="Adobe Caslon Pro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5870211" cy="3134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62532" y="2621597"/>
            <a:ext cx="4672314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Adobe Caslon Pro"/>
                <a:cs typeface="Arial" panose="020B0604020202020204" pitchFamily="34" charset="0"/>
              </a:rPr>
              <a:t>Goal and </a:t>
            </a:r>
            <a:r>
              <a:rPr lang="it-IT" sz="2000" dirty="0" err="1">
                <a:latin typeface="Adobe Caslon Pro"/>
                <a:cs typeface="Arial" panose="020B0604020202020204" pitchFamily="34" charset="0"/>
              </a:rPr>
              <a:t>results</a:t>
            </a:r>
            <a:endParaRPr lang="it-IT" sz="2000" dirty="0">
              <a:latin typeface="Adobe Caslon Pro"/>
              <a:cs typeface="Arial" panose="020B0604020202020204" pitchFamily="34" charset="0"/>
            </a:endParaRPr>
          </a:p>
          <a:p>
            <a:pPr algn="just"/>
            <a:endParaRPr lang="it-IT" sz="1100" dirty="0">
              <a:latin typeface="Adobe Caslon Pro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 err="1">
                <a:latin typeface="Adobe Caslon Pro"/>
                <a:cs typeface="Arial" panose="020B0604020202020204" pitchFamily="34" charset="0"/>
              </a:rPr>
              <a:t>Through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scheme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depicted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in </a:t>
            </a:r>
            <a:r>
              <a:rPr lang="it-IT" i="1" dirty="0">
                <a:latin typeface="Adobe Caslon Pro"/>
                <a:cs typeface="Arial" panose="020B0604020202020204" pitchFamily="34" charset="0"/>
              </a:rPr>
              <a:t>(1)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, compute: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annual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50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475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for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highlighted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site.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9BC121-E317-4F1B-9220-FCEFC8E3ABA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69682F0-CAF4-4DAB-B225-22783B4683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0A1A46-49AE-433E-9DCA-209BB69EB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6C95875-07C9-4A60-A2CB-EDB483A3C97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CE0F17E8-CE0F-4512-9BC6-3C1EFC4AF7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TN Inspire Logo">
                <a:extLst>
                  <a:ext uri="{FF2B5EF4-FFF2-40B4-BE49-F238E27FC236}">
                    <a16:creationId xmlns:a16="http://schemas.microsoft.com/office/drawing/2014/main" id="{A47D590C-C765-4E82-BA96-D5ACC3CF6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469DB98-7DA4-4597-BC02-DA653A2A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48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39</a:t>
            </a:fld>
            <a:endParaRPr lang="it-IT" dirty="0">
              <a:latin typeface="Adobe Caslon Pro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6071972" cy="313447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21" y="2773275"/>
            <a:ext cx="6404175" cy="319012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4DE880-B844-4618-9C78-376622B1069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7667996-6F9C-4CEE-85D9-FC9A42DECD5E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ED68643-3583-4B0F-8DE3-BDEC1E745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0144705-A9FD-4BA3-A7D9-8C7B9A7ACE5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1700EF67-8FD8-47EF-9440-1A04ABED3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44A418EA-958D-498D-8629-DBE85C350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6D0855FE-C914-4688-ADE5-090A28717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2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6"/>
            <a:ext cx="5354877" cy="5852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framework for </a:t>
            </a:r>
            <a:r>
              <a:rPr lang="it-IT" i="1" dirty="0">
                <a:latin typeface="Adobe Caslon Pro"/>
              </a:rPr>
              <a:t>(i)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assessing</a:t>
            </a:r>
            <a:r>
              <a:rPr lang="it-IT" dirty="0">
                <a:latin typeface="Adobe Caslon Pro"/>
              </a:rPr>
              <a:t> design, </a:t>
            </a:r>
            <a:r>
              <a:rPr lang="it-IT" i="1" dirty="0">
                <a:latin typeface="Adobe Caslon Pro"/>
              </a:rPr>
              <a:t>(ii)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evaluation</a:t>
            </a:r>
            <a:r>
              <a:rPr lang="it-IT" dirty="0">
                <a:latin typeface="Adobe Caslon Pro"/>
              </a:rPr>
              <a:t> and </a:t>
            </a:r>
            <a:r>
              <a:rPr lang="it-IT" i="1" dirty="0">
                <a:latin typeface="Adobe Caslon Pro"/>
              </a:rPr>
              <a:t>(iii)</a:t>
            </a:r>
            <a:r>
              <a:rPr lang="it-IT" dirty="0">
                <a:latin typeface="Adobe Caslon Pro"/>
              </a:rPr>
              <a:t> planning 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system.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612677C-DA0F-4D39-9DC7-CD4165FD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73420"/>
            <a:ext cx="5662494" cy="34505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8A1041F-3762-401B-BB84-1108EEC27252}"/>
              </a:ext>
            </a:extLst>
          </p:cNvPr>
          <p:cNvSpPr txBox="1"/>
          <p:nvPr/>
        </p:nvSpPr>
        <p:spPr>
          <a:xfrm>
            <a:off x="6180880" y="5767392"/>
            <a:ext cx="5404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PBEE concept: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performance </a:t>
            </a:r>
            <a:r>
              <a:rPr lang="it-IT" sz="1200" b="0" u="none" strike="noStrike" baseline="0" dirty="0" err="1">
                <a:latin typeface="Adobe Caslon Pro"/>
              </a:rPr>
              <a:t>objectives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i="1" u="none" strike="noStrike" baseline="0" dirty="0">
                <a:latin typeface="Adobe Caslon Pro"/>
              </a:rPr>
              <a:t>vs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hazard </a:t>
            </a:r>
            <a:r>
              <a:rPr lang="it-IT" sz="1200" b="0" u="none" strike="noStrike" baseline="0" dirty="0" err="1">
                <a:latin typeface="Adobe Caslon Pro"/>
              </a:rPr>
              <a:t>level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i="1" dirty="0">
                <a:latin typeface="Adobe Caslon Pro"/>
              </a:rPr>
              <a:t>©</a:t>
            </a:r>
            <a:r>
              <a:rPr lang="it-IT" sz="1200" b="0" i="1" u="none" strike="noStrike" baseline="0" dirty="0">
                <a:latin typeface="Adobe Caslon Pro"/>
              </a:rPr>
              <a:t>Poland </a:t>
            </a:r>
            <a:r>
              <a:rPr lang="en-US" sz="1200" b="0" i="1" u="none" strike="noStrike" baseline="0" dirty="0">
                <a:latin typeface="Adobe Caslon Pro"/>
              </a:rPr>
              <a:t>et al.,(1995)-Vision 2000: Performance Based Earthquake Engineering of buildings. Structural Engineers Association of California, Sacramento, CA.</a:t>
            </a:r>
            <a:endParaRPr lang="en-GB" sz="1050" i="1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1" dirty="0">
                <a:latin typeface="Adobe Caslon Pro"/>
              </a:rPr>
              <a:t>PBEE</a:t>
            </a:r>
            <a:r>
              <a:rPr lang="it-IT" dirty="0">
                <a:latin typeface="Adobe Caslon Pro"/>
              </a:rPr>
              <a:t>: </a:t>
            </a:r>
            <a:r>
              <a:rPr lang="it-IT" b="1" dirty="0">
                <a:latin typeface="Adobe Caslon Pro"/>
              </a:rPr>
              <a:t>P</a:t>
            </a:r>
            <a:r>
              <a:rPr lang="it-IT" dirty="0">
                <a:latin typeface="Adobe Caslon Pro"/>
              </a:rPr>
              <a:t>erformance </a:t>
            </a:r>
            <a:r>
              <a:rPr lang="it-IT" b="1" dirty="0" err="1">
                <a:latin typeface="Adobe Caslon Pro"/>
              </a:rPr>
              <a:t>B</a:t>
            </a:r>
            <a:r>
              <a:rPr lang="it-IT" dirty="0" err="1">
                <a:latin typeface="Adobe Caslon Pro"/>
              </a:rPr>
              <a:t>ased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E</a:t>
            </a:r>
            <a:r>
              <a:rPr lang="it-IT" dirty="0" err="1">
                <a:latin typeface="Adobe Caslon Pro"/>
              </a:rPr>
              <a:t>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E</a:t>
            </a:r>
            <a:r>
              <a:rPr lang="it-IT" dirty="0">
                <a:latin typeface="Adobe Caslon Pro"/>
              </a:rPr>
              <a:t>ngineering</a:t>
            </a:r>
            <a:endParaRPr lang="en-GB" dirty="0">
              <a:latin typeface="Adobe Caslon Pro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754866C2-0AB3-4FA9-B457-B4E31867753B}"/>
              </a:ext>
            </a:extLst>
          </p:cNvPr>
          <p:cNvSpPr txBox="1">
            <a:spLocks/>
          </p:cNvSpPr>
          <p:nvPr/>
        </p:nvSpPr>
        <p:spPr>
          <a:xfrm>
            <a:off x="741123" y="3569870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load-and-</a:t>
            </a:r>
            <a:r>
              <a:rPr lang="it-IT" dirty="0" err="1">
                <a:latin typeface="Adobe Caslon Pro"/>
              </a:rPr>
              <a:t>resistence</a:t>
            </a:r>
            <a:r>
              <a:rPr lang="it-IT" dirty="0">
                <a:latin typeface="Adobe Caslon Pro"/>
              </a:rPr>
              <a:t>-</a:t>
            </a:r>
            <a:r>
              <a:rPr lang="it-IT" dirty="0" err="1">
                <a:latin typeface="Adobe Caslon Pro"/>
              </a:rPr>
              <a:t>factor</a:t>
            </a:r>
            <a:r>
              <a:rPr lang="it-IT" dirty="0">
                <a:latin typeface="Adobe Caslon Pro"/>
              </a:rPr>
              <a:t> design (LRFD)</a:t>
            </a:r>
          </a:p>
          <a:p>
            <a:r>
              <a:rPr lang="it-IT" sz="1000" dirty="0">
                <a:latin typeface="Adobe Caslon Pro"/>
              </a:rPr>
              <a:t> </a:t>
            </a:r>
            <a:endParaRPr lang="it-IT" sz="1000" dirty="0">
              <a:latin typeface="TI-Nspire" panose="02020603050405020304" pitchFamily="18" charset="-120"/>
              <a:ea typeface="TI-Nspire" panose="02020603050405020304" pitchFamily="18" charset="-120"/>
            </a:endParaRPr>
          </a:p>
          <a:p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	 performance </a:t>
            </a:r>
            <a:r>
              <a:rPr lang="it-IT" dirty="0" err="1">
                <a:latin typeface="TI-Nspire" panose="02020603050405020304" pitchFamily="18" charset="-120"/>
                <a:ea typeface="TI-Nspire" panose="02020603050405020304" pitchFamily="18" charset="-120"/>
              </a:rPr>
              <a:t>based</a:t>
            </a:r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 design (PBD):</a:t>
            </a:r>
          </a:p>
          <a:p>
            <a:r>
              <a:rPr lang="it-IT" dirty="0">
                <a:latin typeface="Adobe Caslon Pro"/>
              </a:rPr>
              <a:t>              3Ds – i.e. </a:t>
            </a:r>
            <a:r>
              <a:rPr lang="it-IT" dirty="0" err="1">
                <a:latin typeface="Adobe Caslon Pro"/>
              </a:rPr>
              <a:t>downtime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dollars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death</a:t>
            </a:r>
            <a:endParaRPr lang="it-IT" dirty="0">
              <a:latin typeface="Adobe Caslon Pro"/>
            </a:endParaRPr>
          </a:p>
        </p:txBody>
      </p:sp>
      <p:cxnSp>
        <p:nvCxnSpPr>
          <p:cNvPr id="37" name="Connettore 2 36" title="Standard Normal CDF">
            <a:extLst>
              <a:ext uri="{FF2B5EF4-FFF2-40B4-BE49-F238E27FC236}">
                <a16:creationId xmlns:a16="http://schemas.microsoft.com/office/drawing/2014/main" id="{43F0FE0F-8EF2-40E0-9CE2-2CA9FA9748A8}"/>
              </a:ext>
            </a:extLst>
          </p:cNvPr>
          <p:cNvCxnSpPr>
            <a:cxnSpLocks/>
          </p:cNvCxnSpPr>
          <p:nvPr/>
        </p:nvCxnSpPr>
        <p:spPr>
          <a:xfrm flipV="1">
            <a:off x="3418561" y="3862501"/>
            <a:ext cx="0" cy="42013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6DD47F9A-7A23-4DC4-B929-F392E3791F62}"/>
              </a:ext>
            </a:extLst>
          </p:cNvPr>
          <p:cNvSpPr txBox="1">
            <a:spLocks/>
          </p:cNvSpPr>
          <p:nvPr/>
        </p:nvSpPr>
        <p:spPr>
          <a:xfrm>
            <a:off x="741123" y="5190306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2 </a:t>
            </a:r>
            <a:r>
              <a:rPr lang="it-IT" dirty="0" err="1">
                <a:latin typeface="Adobe Caslon Pro"/>
              </a:rPr>
              <a:t>axes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define</a:t>
            </a:r>
            <a:r>
              <a:rPr lang="it-IT" dirty="0">
                <a:latin typeface="Adobe Caslon Pro"/>
              </a:rPr>
              <a:t> the domain of </a:t>
            </a:r>
            <a:r>
              <a:rPr lang="it-IT" dirty="0" err="1">
                <a:latin typeface="Adobe Caslon Pro"/>
              </a:rPr>
              <a:t>acceptable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system’s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response</a:t>
            </a:r>
            <a:r>
              <a:rPr lang="it-IT" dirty="0">
                <a:latin typeface="Adobe Caslon Pr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Adobe Caslon Pro"/>
              </a:rPr>
              <a:t>System performance </a:t>
            </a:r>
            <a:r>
              <a:rPr lang="it-IT" dirty="0" err="1">
                <a:latin typeface="Adobe Caslon Pro"/>
              </a:rPr>
              <a:t>objectives</a:t>
            </a:r>
            <a:endParaRPr lang="it-IT" dirty="0">
              <a:latin typeface="Adobe Caslon Pro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</a:t>
            </a:r>
            <a:r>
              <a:rPr lang="it-IT" dirty="0" err="1">
                <a:latin typeface="Adobe Caslon Pro"/>
              </a:rPr>
              <a:t>level</a:t>
            </a:r>
            <a:r>
              <a:rPr lang="it-IT" dirty="0">
                <a:latin typeface="Adobe Caslon Pro"/>
              </a:rPr>
              <a:t>, w.r.t. </a:t>
            </a:r>
            <a:r>
              <a:rPr lang="it-IT" dirty="0" err="1">
                <a:latin typeface="Adobe Caslon Pro"/>
              </a:rPr>
              <a:t>return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periods</a:t>
            </a:r>
            <a:r>
              <a:rPr lang="it-IT" dirty="0">
                <a:latin typeface="Adobe Caslon Pro"/>
              </a:rPr>
              <a:t> 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61C284-0EC4-4273-B2F9-BEF2D5271E08}"/>
              </a:ext>
            </a:extLst>
          </p:cNvPr>
          <p:cNvCxnSpPr/>
          <p:nvPr/>
        </p:nvCxnSpPr>
        <p:spPr>
          <a:xfrm>
            <a:off x="8287473" y="2629101"/>
            <a:ext cx="2095018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FCDACFB-5CD6-44B0-AC30-92A9A14F3658}"/>
              </a:ext>
            </a:extLst>
          </p:cNvPr>
          <p:cNvCxnSpPr>
            <a:cxnSpLocks/>
          </p:cNvCxnSpPr>
          <p:nvPr/>
        </p:nvCxnSpPr>
        <p:spPr>
          <a:xfrm flipV="1">
            <a:off x="6470248" y="3461261"/>
            <a:ext cx="0" cy="1571752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0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Summary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40</a:t>
            </a:fld>
            <a:endParaRPr lang="it-IT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2664118713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a 2"/>
              <p:cNvGraphicFramePr/>
              <p:nvPr>
                <p:extLst>
                  <p:ext uri="{D42A27DB-BD31-4B8C-83A1-F6EECF244321}">
                    <p14:modId xmlns:p14="http://schemas.microsoft.com/office/powerpoint/2010/main" val="2664118713"/>
                  </p:ext>
                </p:extLst>
              </p:nvPr>
            </p:nvGraphicFramePr>
            <p:xfrm>
              <a:off x="1157535" y="2565129"/>
              <a:ext cx="10035184" cy="39277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3B53D90-AEC5-4C0E-9B77-17740C0F07C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6AEED9-6066-4A8A-95F0-145AE07A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FB761F0-5331-45EC-A616-FA7CCF3C478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E366AFA8-A036-4A2A-A6F1-8643826C8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5D058B5-754D-48FA-92F8-F0A8A05A3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BF08F762-CFD2-4DD5-885E-F530DF3DF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55627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79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20492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 err="1">
                <a:latin typeface="Adobe Caslon Pro"/>
              </a:rPr>
              <a:t>Fragility</a:t>
            </a:r>
            <a:r>
              <a:rPr lang="it-IT" b="1" dirty="0">
                <a:latin typeface="Adobe Caslon Pro"/>
              </a:rPr>
              <a:t> (or </a:t>
            </a:r>
            <a:r>
              <a:rPr lang="it-IT" b="1" dirty="0" err="1">
                <a:latin typeface="Adobe Caslon Pro"/>
              </a:rPr>
              <a:t>Vulnerability</a:t>
            </a:r>
            <a:r>
              <a:rPr lang="it-IT" b="1" dirty="0">
                <a:latin typeface="Adobe Caslon Pro"/>
              </a:rPr>
              <a:t>) Analysis </a:t>
            </a:r>
            <a:r>
              <a:rPr lang="it-IT" b="1" dirty="0" err="1">
                <a:latin typeface="Adobe Caslon Pro"/>
              </a:rPr>
              <a:t>is</a:t>
            </a:r>
            <a:r>
              <a:rPr lang="it-IT" b="1" dirty="0">
                <a:latin typeface="Adobe Caslon Pro"/>
              </a:rPr>
              <a:t> the second step of the PBEE-PEER framework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fragility function</a:t>
            </a:r>
            <a:r>
              <a:rPr lang="en-GB" dirty="0">
                <a:latin typeface="Adobe Caslon Pro"/>
              </a:rPr>
              <a:t> := the conditional probability of an event (e.g. a defined limit/damage state) given the observation of an intensity measure which describe the seismic event.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42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C50D5C43-3C0E-46BD-8859-52A3B0CB8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91872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The fragility curve is defined as the conditional probability of failure of a structure, or its critical components, at given values of seismic intensity measures (</a:t>
                </a:r>
                <a:r>
                  <a:rPr lang="en-US" i="1" dirty="0">
                    <a:latin typeface="Adobe Caslon Pro"/>
                  </a:rPr>
                  <a:t>IMs</a:t>
                </a:r>
                <a:r>
                  <a:rPr lang="en-US" dirty="0">
                    <a:latin typeface="Adobe Caslon Pro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In practice, a fragility curve is calculated as the conditional probability that the damage measure (</a:t>
                </a:r>
                <a:r>
                  <a:rPr lang="en-US" i="1" dirty="0">
                    <a:latin typeface="Adobe Caslon Pro"/>
                  </a:rPr>
                  <a:t>D</a:t>
                </a:r>
                <a:r>
                  <a:rPr lang="en-US" dirty="0">
                    <a:latin typeface="Adobe Caslon Pro"/>
                  </a:rPr>
                  <a:t>) exceeds a critical threshold, for a given seismic </a:t>
                </a:r>
                <a:r>
                  <a:rPr lang="en-US" i="1" dirty="0">
                    <a:latin typeface="Adobe Caslon Pro"/>
                  </a:rPr>
                  <a:t>IM</a:t>
                </a:r>
                <a:r>
                  <a:rPr lang="en-US" dirty="0">
                    <a:latin typeface="Adobe Caslon Pro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z="1100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  <a:blipFill>
                <a:blip r:embed="rId3"/>
                <a:stretch>
                  <a:fillRect l="-675" t="-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15FA5F8-F910-421F-A94F-8CF5D9385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0" b="6975"/>
          <a:stretch/>
        </p:blipFill>
        <p:spPr>
          <a:xfrm>
            <a:off x="4503029" y="3322111"/>
            <a:ext cx="4963702" cy="983536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43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CB80DBA-BBE1-4CCC-B0E9-89EDBF0A65DC}"/>
              </a:ext>
            </a:extLst>
          </p:cNvPr>
          <p:cNvCxnSpPr>
            <a:cxnSpLocks/>
          </p:cNvCxnSpPr>
          <p:nvPr/>
        </p:nvCxnSpPr>
        <p:spPr>
          <a:xfrm>
            <a:off x="6405115" y="2829268"/>
            <a:ext cx="4353106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C9303F47-8CE9-4967-8B91-380ECC41FCA8}"/>
              </a:ext>
            </a:extLst>
          </p:cNvPr>
          <p:cNvSpPr/>
          <p:nvPr/>
        </p:nvSpPr>
        <p:spPr>
          <a:xfrm>
            <a:off x="7737337" y="3604032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33" name="Connettore 2 32" title="Standard Normal CDF">
            <a:extLst>
              <a:ext uri="{FF2B5EF4-FFF2-40B4-BE49-F238E27FC236}">
                <a16:creationId xmlns:a16="http://schemas.microsoft.com/office/drawing/2014/main" id="{2B10DB5E-3070-4507-A3CD-876F01AD368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187839" y="2829268"/>
            <a:ext cx="170853" cy="774764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CC755AE-961C-4793-8CFA-8322F7D976EE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7E0E1AA-B9AB-4305-91E3-3AC63C2828FA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3BE9C9B0-E6AC-4F82-994A-AF526F4DEC92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4DA346-EA08-4C91-BA77-F9A57DEEB825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8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BA12E64-C944-444A-8492-4090712167EE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5A19589-84B0-494C-871F-BFA40FB16A5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A51370AC-4537-4EBF-8E60-298A904533D1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5691EDB4-48C4-4767-A6FD-5BC8327061AF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ella 6">
            <a:extLst>
              <a:ext uri="{FF2B5EF4-FFF2-40B4-BE49-F238E27FC236}">
                <a16:creationId xmlns:a16="http://schemas.microsoft.com/office/drawing/2014/main" id="{46AAEA3A-A1B0-4ECB-9707-C8B421771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122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3765529" cy="94773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endParaRPr lang="en-US" sz="1100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endParaRPr lang="en-GB" i="1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latin typeface="Adobe Caslon Pro"/>
                  </a:rPr>
                  <a:t>Fragility curves for different damage limit states or thresholds.</a:t>
                </a:r>
              </a:p>
            </p:txBody>
          </p:sp>
        </mc:Choice>
        <mc:Fallback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3765529" cy="947736"/>
              </a:xfrm>
              <a:blipFill>
                <a:blip r:embed="rId3"/>
                <a:stretch>
                  <a:fillRect l="-1456" b="-794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44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CC755AE-961C-4793-8CFA-8322F7D976EE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7E0E1AA-B9AB-4305-91E3-3AC63C2828FA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3BE9C9B0-E6AC-4F82-994A-AF526F4DEC92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4DA346-EA08-4C91-BA77-F9A57DEEB825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8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BA12E64-C944-444A-8492-4090712167EE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5A19589-84B0-494C-871F-BFA40FB16A5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A51370AC-4537-4EBF-8E60-298A904533D1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5691EDB4-48C4-4767-A6FD-5BC8327061AF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ella 6">
            <a:extLst>
              <a:ext uri="{FF2B5EF4-FFF2-40B4-BE49-F238E27FC236}">
                <a16:creationId xmlns:a16="http://schemas.microsoft.com/office/drawing/2014/main" id="{46AAEA3A-A1B0-4ECB-9707-C8B421771BB4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5C0607B2-D006-406B-8BB3-557F89D6B0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9027" y="2481263"/>
            <a:ext cx="4431962" cy="39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9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INTENSITY MEASURE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𝑰𝑴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DAMAGE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dirty="0">
                            <a:latin typeface="Adobe Caslon Pro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51085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Should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suit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the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structural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problem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 associate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each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damage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state to a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  <a:sym typeface="Wingdings" panose="05000000000000000000" pitchFamily="2" charset="2"/>
                            </a:rPr>
                            <a:t>EDP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Categorical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variables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, i.e.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no </a:t>
                          </a:r>
                          <a:r>
                            <a:rPr lang="it-IT" sz="1600" i="1" dirty="0" err="1">
                              <a:latin typeface="Adobe Caslon Pro"/>
                            </a:rPr>
                            <a:t>damages</a:t>
                          </a:r>
                          <a:r>
                            <a:rPr lang="it-IT" sz="1600" i="1" baseline="0" dirty="0">
                              <a:latin typeface="Adobe Caslon Pro"/>
                            </a:rPr>
                            <a:t>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minor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𝑚𝑜𝑑𝑒𝑟𝑎𝑡𝑒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− …−</m:t>
                              </m:r>
                              <m:sSub>
                                <m:sSubPr>
                                  <m:ctrlP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𝑐𝑜𝑙𝑙𝑎𝑝𝑠𝑒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</a:rPr>
                            <a:t>Probabilistic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or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deterministic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relationship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and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918" r="-91286" b="-10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718" t="-4918" r="-157" b="-10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387616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718" t="-10063" r="-157" b="-20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Analysis: key </a:t>
            </a:r>
            <a:r>
              <a:rPr lang="it-IT" dirty="0" err="1">
                <a:latin typeface="Adobe Caslon Pro"/>
              </a:rPr>
              <a:t>aspects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45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5EC1C39-6F17-480C-BE81-37F2F1B9E375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0629274-4947-4518-BB18-5EB4EC506056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51" name="Figura a mano libera: forma 50">
                <a:extLst>
                  <a:ext uri="{FF2B5EF4-FFF2-40B4-BE49-F238E27FC236}">
                    <a16:creationId xmlns:a16="http://schemas.microsoft.com/office/drawing/2014/main" id="{7096CC35-F6AE-42B7-9412-4FDC504364CD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2" name="Figura a mano libera: forma 51">
                <a:extLst>
                  <a:ext uri="{FF2B5EF4-FFF2-40B4-BE49-F238E27FC236}">
                    <a16:creationId xmlns:a16="http://schemas.microsoft.com/office/drawing/2014/main" id="{A09D98AC-D751-41EB-B522-39F543ACBB34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7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B41F88E-CB95-49C6-84C7-0B251C3EF1C8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F39CBA90-AB6C-400C-90AC-FF824F0FF0D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56" name="Figura a mano libera: forma 55">
                <a:extLst>
                  <a:ext uri="{FF2B5EF4-FFF2-40B4-BE49-F238E27FC236}">
                    <a16:creationId xmlns:a16="http://schemas.microsoft.com/office/drawing/2014/main" id="{56369AE2-45F4-450A-8D62-1DA7DB28853A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7" name="Figura a mano libera: forma 56">
                <a:extLst>
                  <a:ext uri="{FF2B5EF4-FFF2-40B4-BE49-F238E27FC236}">
                    <a16:creationId xmlns:a16="http://schemas.microsoft.com/office/drawing/2014/main" id="{86CE4E05-B742-4077-8C41-3E91F5B4A0FD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8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2" name="Tabella 6">
            <a:extLst>
              <a:ext uri="{FF2B5EF4-FFF2-40B4-BE49-F238E27FC236}">
                <a16:creationId xmlns:a16="http://schemas.microsoft.com/office/drawing/2014/main" id="{CE34BCEE-86B8-45FE-B5B7-B37F0FE3F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89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Tabella 60">
            <a:extLst>
              <a:ext uri="{FF2B5EF4-FFF2-40B4-BE49-F238E27FC236}">
                <a16:creationId xmlns:a16="http://schemas.microsoft.com/office/drawing/2014/main" id="{A725F165-EF8E-4A87-B02B-CE36E454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87036"/>
              </p:ext>
            </p:extLst>
          </p:nvPr>
        </p:nvGraphicFramePr>
        <p:xfrm>
          <a:off x="741122" y="2481263"/>
          <a:ext cx="10884015" cy="41148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917008">
                  <a:extLst>
                    <a:ext uri="{9D8B030D-6E8A-4147-A177-3AD203B41FA5}">
                      <a16:colId xmlns:a16="http://schemas.microsoft.com/office/drawing/2014/main" val="1382741543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900042537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2585665796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1841418794"/>
                    </a:ext>
                  </a:extLst>
                </a:gridCol>
              </a:tblGrid>
              <a:tr h="301149"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EMPIRICAL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ANALYTICAL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EXPERT OPINION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HYBRID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3022253"/>
                  </a:ext>
                </a:extLst>
              </a:tr>
              <a:tr h="260930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fitting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function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observational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data from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past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earthquakes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lab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tests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collections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pairs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excitation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damage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collapse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defining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analytical structural model and analyzing its performance under different levels of the seismic hazard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static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hazard as response spectrum and push-over analysis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i="1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dynamic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collection of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gms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simulations on FEM via NLA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polling one or more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experts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structural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asset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guess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estimate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failure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probability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for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hazard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dirty="0" err="1">
                          <a:latin typeface="Adobe Caslon Pro"/>
                        </a:rPr>
                        <a:t>based</a:t>
                      </a:r>
                      <a:r>
                        <a:rPr lang="it-IT" sz="1600" i="0" dirty="0">
                          <a:latin typeface="Adobe Caslon Pro"/>
                        </a:rPr>
                        <a:t> on </a:t>
                      </a:r>
                      <a:r>
                        <a:rPr lang="it-IT" sz="1600" i="0" dirty="0" err="1">
                          <a:latin typeface="Adobe Caslon Pro"/>
                        </a:rPr>
                        <a:t>combination</a:t>
                      </a:r>
                      <a:r>
                        <a:rPr lang="it-IT" sz="1600" i="0" dirty="0">
                          <a:latin typeface="Adobe Caslon Pro"/>
                        </a:rPr>
                        <a:t> of the </a:t>
                      </a:r>
                      <a:r>
                        <a:rPr lang="it-IT" sz="1600" i="0" dirty="0" err="1">
                          <a:latin typeface="Adobe Caslon Pro"/>
                        </a:rPr>
                        <a:t>different</a:t>
                      </a:r>
                      <a:r>
                        <a:rPr lang="it-IT" sz="1600" i="0" dirty="0">
                          <a:latin typeface="Adobe Caslon Pro"/>
                        </a:rPr>
                        <a:t> </a:t>
                      </a:r>
                      <a:r>
                        <a:rPr lang="it-IT" sz="1600" i="0" dirty="0" err="1">
                          <a:latin typeface="Adobe Caslon Pro"/>
                        </a:rPr>
                        <a:t>methods</a:t>
                      </a:r>
                      <a:endParaRPr lang="it-IT" sz="1600" i="0" dirty="0">
                        <a:latin typeface="Adobe Caslon Pro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201132"/>
                  </a:ext>
                </a:extLst>
              </a:tr>
            </a:tbl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Class of </a:t>
            </a:r>
            <a:r>
              <a:rPr lang="it-IT" dirty="0" err="1">
                <a:latin typeface="Adobe Caslon Pro"/>
              </a:rPr>
              <a:t>fragilities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46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1" name="Connettore 2 20" title="Standard Normal CDF">
            <a:extLst>
              <a:ext uri="{FF2B5EF4-FFF2-40B4-BE49-F238E27FC236}">
                <a16:creationId xmlns:a16="http://schemas.microsoft.com/office/drawing/2014/main" id="{9A1F10A4-947A-4172-9694-556C21973130}"/>
              </a:ext>
            </a:extLst>
          </p:cNvPr>
          <p:cNvCxnSpPr>
            <a:cxnSpLocks/>
          </p:cNvCxnSpPr>
          <p:nvPr/>
        </p:nvCxnSpPr>
        <p:spPr>
          <a:xfrm>
            <a:off x="7603744" y="374361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 title="Standard Normal CDF">
            <a:extLst>
              <a:ext uri="{FF2B5EF4-FFF2-40B4-BE49-F238E27FC236}">
                <a16:creationId xmlns:a16="http://schemas.microsoft.com/office/drawing/2014/main" id="{622B77CE-B2EB-4657-B8A9-0E92E69C9EC8}"/>
              </a:ext>
            </a:extLst>
          </p:cNvPr>
          <p:cNvCxnSpPr>
            <a:cxnSpLocks/>
          </p:cNvCxnSpPr>
          <p:nvPr/>
        </p:nvCxnSpPr>
        <p:spPr>
          <a:xfrm>
            <a:off x="2105769" y="391283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 title="Standard Normal CDF">
            <a:extLst>
              <a:ext uri="{FF2B5EF4-FFF2-40B4-BE49-F238E27FC236}">
                <a16:creationId xmlns:a16="http://schemas.microsoft.com/office/drawing/2014/main" id="{7BE60E77-4CBE-4C5F-A17C-F02E71E7F325}"/>
              </a:ext>
            </a:extLst>
          </p:cNvPr>
          <p:cNvCxnSpPr>
            <a:cxnSpLocks/>
          </p:cNvCxnSpPr>
          <p:nvPr/>
        </p:nvCxnSpPr>
        <p:spPr>
          <a:xfrm>
            <a:off x="4964716" y="4363186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9028EB5A-DDC9-48D0-8729-AA8E09ABAE92}"/>
              </a:ext>
            </a:extLst>
          </p:cNvPr>
          <p:cNvSpPr/>
          <p:nvPr/>
        </p:nvSpPr>
        <p:spPr>
          <a:xfrm>
            <a:off x="3588052" y="2481263"/>
            <a:ext cx="2720152" cy="4278352"/>
          </a:xfrm>
          <a:prstGeom prst="rect">
            <a:avLst/>
          </a:prstGeom>
          <a:noFill/>
          <a:ln w="5715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31" name="Tabella 6">
            <a:extLst>
              <a:ext uri="{FF2B5EF4-FFF2-40B4-BE49-F238E27FC236}">
                <a16:creationId xmlns:a16="http://schemas.microsoft.com/office/drawing/2014/main" id="{767D0F68-D7D4-4650-A800-837103B79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248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Dynamic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functions</a:t>
            </a:r>
            <a:r>
              <a:rPr lang="it-IT" dirty="0">
                <a:latin typeface="Adobe Caslon Pro"/>
              </a:rPr>
              <a:t>: steps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47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7862DB1-5BEE-48F7-A423-197039BB35FF}"/>
              </a:ext>
            </a:extLst>
          </p:cNvPr>
          <p:cNvGrpSpPr/>
          <p:nvPr/>
        </p:nvGrpSpPr>
        <p:grpSpPr>
          <a:xfrm>
            <a:off x="741123" y="2684463"/>
            <a:ext cx="10885854" cy="4071937"/>
            <a:chOff x="741123" y="2481263"/>
            <a:chExt cx="10885854" cy="4071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l" rtl="0" eaLnBrk="1" fontAlgn="base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a numerical model: 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given the structure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set of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</a:t>
                  </a:r>
                  <a:r>
                    <a:rPr lang="en-GB" dirty="0" err="1">
                      <a:latin typeface="Adobe Caslon Pro"/>
                    </a:rPr>
                    <a:t>gms</a:t>
                  </a:r>
                  <a:r>
                    <a:rPr lang="en-GB" dirty="0">
                      <a:latin typeface="Adobe Caslon Pro"/>
                    </a:rPr>
                    <a:t> for the location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of interest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damage limit states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via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thresholds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Scale each gm based on the given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u="sng" dirty="0">
                      <a:latin typeface="Adobe Caslon Pro"/>
                    </a:rPr>
                    <a:t>eventually</a:t>
                  </a:r>
                  <a:r>
                    <a:rPr lang="en-GB" dirty="0">
                      <a:latin typeface="Adobe Caslon Pro"/>
                    </a:rPr>
                    <a:t> until collapse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Save each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𝐸𝐷𝑃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a14:m>
                  <a:r>
                    <a:rPr lang="en-GB" dirty="0">
                      <a:latin typeface="Adobe Caslon Pro"/>
                    </a:rPr>
                    <a:t> threshold-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dirty="0">
                      <a:latin typeface="Adobe Caslon Pro"/>
                    </a:rPr>
                    <a:t> pair for each gm</a:t>
                  </a:r>
                </a:p>
              </p:txBody>
            </p:sp>
          </mc:Choice>
          <mc:Fallback xmlns="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  <a:blipFill>
                  <a:blip r:embed="rId6"/>
                  <a:stretch>
                    <a:fillRect l="-634" t="-44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45C3A9-1C18-4D98-9BE5-4B9985A9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9026" y="2552383"/>
              <a:ext cx="3724275" cy="342900"/>
            </a:xfrm>
            <a:prstGeom prst="rect">
              <a:avLst/>
            </a:prstGeom>
          </p:spPr>
        </p:pic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5A367A7E-B1B3-43F2-8DC4-A015307D2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5605" y="4860448"/>
              <a:ext cx="811051" cy="216693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462AF68A-7390-4D6E-9F61-FE44788C2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605" y="5110478"/>
              <a:ext cx="811051" cy="252925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egnaposto testo 3">
              <a:extLst>
                <a:ext uri="{FF2B5EF4-FFF2-40B4-BE49-F238E27FC236}">
                  <a16:creationId xmlns:a16="http://schemas.microsoft.com/office/drawing/2014/main" id="{C3B1176B-270F-4167-AFB8-B7F4A64208FA}"/>
                </a:ext>
              </a:extLst>
            </p:cNvPr>
            <p:cNvSpPr txBox="1">
              <a:spLocks/>
            </p:cNvSpPr>
            <p:nvPr/>
          </p:nvSpPr>
          <p:spPr>
            <a:xfrm>
              <a:off x="8453301" y="4674874"/>
              <a:ext cx="3173676" cy="1008801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buFont typeface="+mj-lt"/>
                <a:buAutoNum type="alphaLcParenR"/>
              </a:pPr>
              <a:r>
                <a:rPr lang="it-IT" sz="1600" i="1" dirty="0">
                  <a:latin typeface="Adobe Caslon Pro"/>
                </a:rPr>
                <a:t>Full IDA</a:t>
              </a:r>
            </a:p>
            <a:p>
              <a:pPr marL="400050" indent="-400050">
                <a:buFont typeface="+mj-lt"/>
                <a:buAutoNum type="alphaLcParenR"/>
              </a:pPr>
              <a:endParaRPr lang="it-IT" sz="400" i="1" dirty="0">
                <a:latin typeface="Adobe Caslon Pro"/>
              </a:endParaRPr>
            </a:p>
            <a:p>
              <a:pPr marL="400050" indent="-400050">
                <a:buFont typeface="+mj-lt"/>
                <a:buAutoNum type="alphaLcParenR"/>
              </a:pPr>
              <a:r>
                <a:rPr lang="it-IT" sz="1600" i="1" dirty="0" err="1">
                  <a:latin typeface="Adobe Caslon Pro"/>
                </a:rPr>
                <a:t>Truncated</a:t>
              </a:r>
              <a:r>
                <a:rPr lang="it-IT" sz="1600" i="1" dirty="0">
                  <a:latin typeface="Adobe Caslon Pro"/>
                </a:rPr>
                <a:t> IDA</a:t>
              </a:r>
              <a:endParaRPr lang="en-GB" sz="1600" i="1" dirty="0">
                <a:latin typeface="Adobe Caslon Pro"/>
              </a:endParaRPr>
            </a:p>
          </p:txBody>
        </p:sp>
      </p:grp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244F3FBE-9F88-41F9-9407-4DB30AE71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617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48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results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since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 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reached the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given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</a:t>
                          </a: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where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(⋅)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is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the CDF of the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normal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distribution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and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it-IT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𝐼𝑀</m:t>
                                  </m:r>
                                </m:e>
                              </m:acc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upper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limit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;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causes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∈[1,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do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cause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+1,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b="0" kern="1200" dirty="0">
                              <a:solidFill>
                                <a:schemeClr val="tx1"/>
                              </a:solidFill>
                              <a:ea typeface="+mn-ea"/>
                              <a:cs typeface="+mn-cs"/>
                            </a:rPr>
                            <a:t>a)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br>
                            <a:rPr lang="it-IT" sz="3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b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b)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a)+b)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910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9915"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Hp:  - assume a </a:t>
                </a:r>
                <a:r>
                  <a:rPr lang="it-IT" i="1" dirty="0" err="1">
                    <a:latin typeface="Adobe Caslon Pro"/>
                  </a:rPr>
                  <a:t>lognormal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probability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distribution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 random </a:t>
                </a:r>
                <a:r>
                  <a:rPr lang="it-IT" dirty="0" err="1">
                    <a:latin typeface="Adobe Caslon Pro"/>
                  </a:rPr>
                  <a:t>variable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associated with given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  <a:blipFill>
                <a:blip r:embed="rId7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55D01F58-02C5-4B8E-93E7-D6A4F5781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694" y="3947599"/>
            <a:ext cx="3413572" cy="60239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F33C0DE-4385-4E3C-A3B2-80BABBB05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265" y="5014588"/>
            <a:ext cx="1871728" cy="5952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BD4A56-2347-47F6-8081-4D7D8D4DF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265" y="5693302"/>
            <a:ext cx="2617550" cy="781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BE41D70-8F1B-445C-A1C8-FB0C1E1EA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418" y="4151431"/>
            <a:ext cx="2688542" cy="6647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6D5B6F5-5A3F-468C-886A-9624FBA8F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418" y="4770026"/>
            <a:ext cx="4933946" cy="666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7B01F38-F5E0-4DAA-BA99-23D2AF4819E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97" r="64824"/>
          <a:stretch/>
        </p:blipFill>
        <p:spPr>
          <a:xfrm>
            <a:off x="7277377" y="5413830"/>
            <a:ext cx="2212063" cy="59522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072CC88-782D-4761-BB77-6D11385C877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296" t="3750"/>
          <a:stretch/>
        </p:blipFill>
        <p:spPr>
          <a:xfrm>
            <a:off x="7277377" y="5915732"/>
            <a:ext cx="4257598" cy="583978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A035BCBE-D30C-4785-B9E3-3DBEB7BBF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477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49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2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20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D3A44308-0E12-4E2F-9919-657B2A4770E5}"/>
              </a:ext>
            </a:extLst>
          </p:cNvPr>
          <p:cNvSpPr txBox="1">
            <a:spLocks/>
          </p:cNvSpPr>
          <p:nvPr/>
        </p:nvSpPr>
        <p:spPr>
          <a:xfrm>
            <a:off x="807917" y="2786063"/>
            <a:ext cx="10576165" cy="407193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likelihood</a:t>
            </a:r>
            <a:r>
              <a:rPr lang="it-IT" dirty="0">
                <a:latin typeface="Adobe Caslon Pro"/>
              </a:rPr>
              <a:t> for the </a:t>
            </a:r>
            <a:r>
              <a:rPr lang="it-IT" dirty="0" err="1">
                <a:latin typeface="Adobe Caslon Pro"/>
              </a:rPr>
              <a:t>entire</a:t>
            </a:r>
            <a:r>
              <a:rPr lang="it-IT" dirty="0">
                <a:latin typeface="Adobe Caslon Pro"/>
              </a:rPr>
              <a:t> set of data</a:t>
            </a: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And the log </a:t>
            </a:r>
            <a:r>
              <a:rPr lang="it-IT" dirty="0" err="1">
                <a:latin typeface="Adobe Caslon Pro"/>
              </a:rPr>
              <a:t>likelihood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sz="700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Estimation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parameters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optimization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BD3CB0-23E5-4A41-8893-4BE25736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237" y="3146101"/>
            <a:ext cx="7418652" cy="7157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02F13AF-6065-46B6-B591-51F719F3C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237" y="4165965"/>
            <a:ext cx="6837363" cy="8336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DB46324-5797-47BF-B5AC-A8BBC6164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109" y="5436473"/>
            <a:ext cx="2879776" cy="581007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B8B15C70-C4D2-478A-BA39-D042B8D19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87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PEER ~ Pacific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Engineering </a:t>
                </a:r>
                <a:r>
                  <a:rPr lang="it-IT" dirty="0" err="1">
                    <a:latin typeface="Adobe Caslon Pro"/>
                  </a:rPr>
                  <a:t>Research</a:t>
                </a:r>
                <a:r>
                  <a:rPr lang="it-IT" dirty="0">
                    <a:latin typeface="Adobe Caslon Pro"/>
                  </a:rPr>
                  <a:t> center – </a:t>
                </a:r>
                <a:r>
                  <a:rPr lang="it-IT" dirty="0" err="1">
                    <a:latin typeface="Adobe Caslon Pro"/>
                  </a:rPr>
                  <a:t>analytical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approaches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based</a:t>
                </a:r>
                <a:r>
                  <a:rPr lang="it-IT" b="1" dirty="0">
                    <a:latin typeface="Adobe Caslon Pro"/>
                  </a:rPr>
                  <a:t> on </a:t>
                </a:r>
                <a:r>
                  <a:rPr lang="it-IT" b="1" dirty="0" err="1">
                    <a:latin typeface="Adobe Caslon Pro"/>
                  </a:rPr>
                  <a:t>total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probability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theorem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yearly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mean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number</a:t>
                </a:r>
                <a:r>
                  <a:rPr lang="it-IT" i="1" dirty="0">
                    <a:latin typeface="Adobe Caslon Pro"/>
                  </a:rPr>
                  <a:t> of events of a </a:t>
                </a:r>
                <a:r>
                  <a:rPr lang="it-IT" i="1" dirty="0" err="1">
                    <a:latin typeface="Adobe Caslon Pro"/>
                  </a:rPr>
                  <a:t>selected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decision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variable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with the </a:t>
                </a:r>
                <a:r>
                  <a:rPr lang="it-IT" dirty="0" err="1">
                    <a:latin typeface="Adobe Caslon Pro"/>
                  </a:rPr>
                  <a:t>underlying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assumptions</a:t>
                </a:r>
                <a:r>
                  <a:rPr lang="it-IT" dirty="0">
                    <a:latin typeface="Adobe Caslon Pro"/>
                  </a:rPr>
                  <a:t> of: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Markovian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structure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𝐷𝑉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;</m:t>
                    </m:r>
                    <m:r>
                      <a:rPr lang="it-I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𝑒𝑑𝑝</m:t>
                    </m:r>
                  </m:oMath>
                </a14:m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No-aging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structures</a:t>
                </a:r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Poisson’s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processes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latin typeface="Adobe Caslon Pro"/>
                    <a:sym typeface="Wingdings" panose="05000000000000000000" pitchFamily="2" charset="2"/>
                  </a:rPr>
                  <a:t>m</a:t>
                </a:r>
                <a:r>
                  <a:rPr lang="it-IT" dirty="0" err="1">
                    <a:latin typeface="Adobe Caslon Pro"/>
                  </a:rPr>
                  <a:t>emoryless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events.</a:t>
                </a: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  <a:blipFill>
                <a:blip r:embed="rId3"/>
                <a:stretch>
                  <a:fillRect l="-419" t="-9375" b="-59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346" y="3977856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997" y="3396831"/>
            <a:ext cx="3505200" cy="581025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6A462F5-F6A8-48F8-9C1E-4287AF852735}"/>
              </a:ext>
            </a:extLst>
          </p:cNvPr>
          <p:cNvCxnSpPr>
            <a:cxnSpLocks/>
          </p:cNvCxnSpPr>
          <p:nvPr/>
        </p:nvCxnSpPr>
        <p:spPr>
          <a:xfrm>
            <a:off x="4000982" y="3066525"/>
            <a:ext cx="5389039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A9798A96-EC9F-4963-AFC5-E8AD30D9B966}"/>
              </a:ext>
            </a:extLst>
          </p:cNvPr>
          <p:cNvSpPr/>
          <p:nvPr/>
        </p:nvSpPr>
        <p:spPr>
          <a:xfrm>
            <a:off x="1944545" y="4062975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20" name="Connettore 2 19" title="Standard Normal CDF">
            <a:extLst>
              <a:ext uri="{FF2B5EF4-FFF2-40B4-BE49-F238E27FC236}">
                <a16:creationId xmlns:a16="http://schemas.microsoft.com/office/drawing/2014/main" id="{FFAF0166-D275-4785-BAF8-DED6C79EFCA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395047" y="3066525"/>
            <a:ext cx="1548060" cy="996450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046D6BDF-61DA-40FA-B352-4892602A3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7205" y="5360223"/>
            <a:ext cx="327508" cy="3475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5F38166-FAD1-4C03-B3D5-FCF703332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609" y="5349590"/>
            <a:ext cx="327508" cy="347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75609F8-37CE-4736-AF70-2FE3FEE16516}"/>
                  </a:ext>
                </a:extLst>
              </p:cNvPr>
              <p:cNvSpPr txBox="1"/>
              <p:nvPr/>
            </p:nvSpPr>
            <p:spPr>
              <a:xfrm>
                <a:off x="9757317" y="4170939"/>
                <a:ext cx="82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75609F8-37CE-4736-AF70-2FE3FEE1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317" y="4170939"/>
                <a:ext cx="82519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58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50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For a </a:t>
                </a:r>
                <a:r>
                  <a:rPr lang="it-IT" dirty="0" err="1">
                    <a:latin typeface="Adobe Caslon Pro"/>
                  </a:rPr>
                  <a:t>generic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4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And the log </a:t>
                </a:r>
                <a:r>
                  <a:rPr lang="it-IT" dirty="0" err="1">
                    <a:latin typeface="Adobe Caslon Pro"/>
                  </a:rPr>
                  <a:t>likelihood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7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by </a:t>
                </a:r>
                <a:r>
                  <a:rPr lang="it-IT" dirty="0" err="1">
                    <a:latin typeface="Adobe Caslon Pro"/>
                  </a:rPr>
                  <a:t>optimization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  <a:blipFill>
                <a:blip r:embed="rId6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977AFA35-3562-4314-9354-9F88C85FB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22" y="2924241"/>
            <a:ext cx="4320629" cy="90960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5D71B-2F73-4825-9335-F171A29F4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322" y="4159961"/>
            <a:ext cx="5151519" cy="909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C588D2-FD97-4415-B034-B64FB79C2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322" y="5512565"/>
            <a:ext cx="2265269" cy="5422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ED106AC-0AB3-434B-A445-1FACD442FF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264"/>
          <a:stretch/>
        </p:blipFill>
        <p:spPr>
          <a:xfrm>
            <a:off x="8239026" y="1838922"/>
            <a:ext cx="3498949" cy="235052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984AF8E-0727-411F-9B09-039DBDB6EB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511" t="-1215" r="-7247" b="1215"/>
          <a:stretch/>
        </p:blipFill>
        <p:spPr>
          <a:xfrm>
            <a:off x="8716910" y="3981446"/>
            <a:ext cx="3498949" cy="235052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5F1C7D-FA80-462A-9CDD-051BA2ABA801}"/>
              </a:ext>
            </a:extLst>
          </p:cNvPr>
          <p:cNvSpPr txBox="1"/>
          <p:nvPr/>
        </p:nvSpPr>
        <p:spPr>
          <a:xfrm>
            <a:off x="6260951" y="6322636"/>
            <a:ext cx="540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</a:t>
            </a:r>
            <a:r>
              <a:rPr lang="it-IT" sz="1200" b="0" u="none" strike="noStrike" baseline="0" dirty="0" err="1">
                <a:latin typeface="Adobe Caslon Pro"/>
              </a:rPr>
              <a:t>Fragility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function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computed</a:t>
            </a:r>
            <a:r>
              <a:rPr lang="it-IT" sz="1200" b="0" u="none" strike="noStrike" baseline="0" dirty="0">
                <a:latin typeface="Adobe Caslon Pro"/>
              </a:rPr>
              <a:t> via IDA, </a:t>
            </a:r>
            <a:r>
              <a:rPr lang="it-IT" sz="1200" b="0" u="none" strike="noStrike" baseline="0" dirty="0" err="1">
                <a:latin typeface="Adobe Caslon Pro"/>
              </a:rPr>
              <a:t>see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en-US" sz="1200" b="0" u="none" strike="noStrike" baseline="0" dirty="0" err="1">
                <a:latin typeface="Adobe Caslon Pro"/>
              </a:rPr>
              <a:t>Broccardo</a:t>
            </a:r>
            <a:r>
              <a:rPr lang="en-US" sz="1200" b="0" u="none" strike="noStrike" baseline="0" dirty="0">
                <a:latin typeface="Adobe Caslon Pro"/>
              </a:rPr>
              <a:t>, M. (2018) </a:t>
            </a:r>
            <a:r>
              <a:rPr lang="en-US" sz="1200" b="0" i="1" u="none" strike="noStrike" baseline="0" dirty="0">
                <a:latin typeface="Adobe Caslon Pro"/>
              </a:rPr>
              <a:t>Probabilistic seismic risk analysis for civil systems</a:t>
            </a:r>
            <a:r>
              <a:rPr lang="en-US" sz="1200" b="0" u="none" strike="noStrike" baseline="0" dirty="0">
                <a:latin typeface="Adobe Caslon Pro"/>
              </a:rPr>
              <a:t>, Lecture Notes</a:t>
            </a:r>
            <a:r>
              <a:rPr lang="en-US" sz="1200" b="0" i="1" u="none" strike="noStrike" baseline="0" dirty="0">
                <a:latin typeface="Adobe Caslon Pro"/>
              </a:rPr>
              <a:t>.</a:t>
            </a:r>
            <a:endParaRPr lang="en-GB" sz="1050" i="1" dirty="0">
              <a:latin typeface="Adobe Caslon Pro"/>
            </a:endParaRPr>
          </a:p>
        </p:txBody>
      </p:sp>
      <p:graphicFrame>
        <p:nvGraphicFramePr>
          <p:cNvPr id="22" name="Tabella 6">
            <a:extLst>
              <a:ext uri="{FF2B5EF4-FFF2-40B4-BE49-F238E27FC236}">
                <a16:creationId xmlns:a16="http://schemas.microsoft.com/office/drawing/2014/main" id="{0ABC0EB7-E271-4630-8174-9C08D6989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3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95384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71" y="1967240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Given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provided</a:t>
            </a:r>
            <a:r>
              <a:rPr lang="it-IT" dirty="0">
                <a:latin typeface="Adobe Caslon Pro"/>
              </a:rPr>
              <a:t> set of ground </a:t>
            </a:r>
            <a:r>
              <a:rPr lang="it-IT" dirty="0" err="1">
                <a:latin typeface="Adobe Caslon Pro"/>
              </a:rPr>
              <a:t>motions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</a:t>
            </a:r>
            <a:r>
              <a:rPr lang="it-IT" dirty="0" err="1">
                <a:latin typeface="Adobe Caslon Pro"/>
              </a:rPr>
              <a:t>classical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incremental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dynamic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</a:t>
            </a:r>
            <a:r>
              <a:rPr lang="it-IT" i="1" dirty="0">
                <a:latin typeface="Adobe Caslon Pro"/>
              </a:rPr>
              <a:t>IDA</a:t>
            </a:r>
            <a:r>
              <a:rPr lang="it-IT" dirty="0">
                <a:latin typeface="Adobe Caslon Pro"/>
              </a:rPr>
              <a:t>) and </a:t>
            </a:r>
            <a:r>
              <a:rPr lang="it-IT" dirty="0" err="1">
                <a:latin typeface="Adobe Caslon Pro"/>
              </a:rPr>
              <a:t>determine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curves</a:t>
            </a:r>
            <a:r>
              <a:rPr lang="it-IT" dirty="0">
                <a:latin typeface="Adobe Caslon Pro"/>
              </a:rPr>
              <a:t> for: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moment </a:t>
            </a:r>
            <a:r>
              <a:rPr lang="it-IT" dirty="0" err="1">
                <a:latin typeface="Adobe Caslon Pro"/>
              </a:rPr>
              <a:t>resistant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MRF</a:t>
            </a:r>
            <a:r>
              <a:rPr lang="it-IT" dirty="0">
                <a:latin typeface="Adobe Caslon Pro"/>
              </a:rPr>
              <a:t>);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</a:t>
            </a:r>
            <a:r>
              <a:rPr lang="it-IT" dirty="0" err="1">
                <a:latin typeface="Adobe Caslon Pro"/>
              </a:rPr>
              <a:t>braced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BF</a:t>
            </a:r>
            <a:r>
              <a:rPr lang="it-IT" dirty="0">
                <a:latin typeface="Adobe Caslon Pro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GB" dirty="0">
                <a:latin typeface="Adobe Caslon Pro"/>
              </a:rPr>
              <a:t>by considering both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Linear elastic behaviour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 err="1">
                <a:latin typeface="Adobe Caslon Pro"/>
              </a:rPr>
              <a:t>Bouc</a:t>
            </a:r>
            <a:r>
              <a:rPr lang="en-GB" dirty="0">
                <a:latin typeface="Adobe Caslon Pro"/>
              </a:rPr>
              <a:t> – Wen model for hysteresis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52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665F1EA-233B-4184-BAE1-F0E5EA03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722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Main</a:t>
            </a:r>
            <a:r>
              <a:rPr lang="it-IT" dirty="0">
                <a:latin typeface="Adobe Caslon Pro"/>
              </a:rPr>
              <a:t> steps: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the </a:t>
            </a:r>
            <a:r>
              <a:rPr lang="it-IT" dirty="0" err="1">
                <a:latin typeface="Adobe Caslon Pro"/>
              </a:rPr>
              <a:t>numerical</a:t>
            </a:r>
            <a:r>
              <a:rPr lang="it-IT" dirty="0">
                <a:latin typeface="Adobe Caslon Pro"/>
              </a:rPr>
              <a:t> model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(IDA,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IDA, cloud, MSA …)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Collecting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results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pairs</a:t>
            </a:r>
            <a:r>
              <a:rPr lang="it-IT" dirty="0">
                <a:latin typeface="Adobe Caslon Pro"/>
              </a:rPr>
              <a:t> and computing </a:t>
            </a:r>
            <a:r>
              <a:rPr lang="it-IT" dirty="0" err="1">
                <a:latin typeface="Adobe Caslon Pro"/>
              </a:rPr>
              <a:t>fragility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53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38A2671-6A9F-41DD-8D38-00C8D18C7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875" y="4749881"/>
            <a:ext cx="4371418" cy="188383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84" y="2108119"/>
            <a:ext cx="3139309" cy="269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A3D06B5-D238-468F-94D4-2C307D769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490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BE5197-8618-4DB5-BA15-EA31125F9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8" y="2573805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DFD9F661-2562-4B40-AFB2-CF39621757C1}"/>
              </a:ext>
            </a:extLst>
          </p:cNvPr>
          <p:cNvGrpSpPr>
            <a:grpSpLocks/>
          </p:cNvGrpSpPr>
          <p:nvPr/>
        </p:nvGrpSpPr>
        <p:grpSpPr bwMode="auto">
          <a:xfrm>
            <a:off x="4898802" y="2324227"/>
            <a:ext cx="4238780" cy="2076724"/>
            <a:chOff x="7108763" y="996825"/>
            <a:chExt cx="4298201" cy="2412596"/>
          </a:xfrm>
        </p:grpSpPr>
        <p:pic>
          <p:nvPicPr>
            <p:cNvPr id="24" name="Immagine 5">
              <a:extLst>
                <a:ext uri="{FF2B5EF4-FFF2-40B4-BE49-F238E27FC236}">
                  <a16:creationId xmlns:a16="http://schemas.microsoft.com/office/drawing/2014/main" id="{426ABC9A-D7BB-4628-8A5E-724B07AD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996825"/>
              <a:ext cx="3657927" cy="2412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CasellaDiTesto 38">
              <a:extLst>
                <a:ext uri="{FF2B5EF4-FFF2-40B4-BE49-F238E27FC236}">
                  <a16:creationId xmlns:a16="http://schemas.microsoft.com/office/drawing/2014/main" id="{2E1A7DEE-2791-4846-8C94-972140B1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1105644"/>
              <a:ext cx="1853871" cy="33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2,79 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BF9DCAB-6E4A-4BB4-A219-5B4AFF45B1E2}"/>
              </a:ext>
            </a:extLst>
          </p:cNvPr>
          <p:cNvGrpSpPr>
            <a:grpSpLocks/>
          </p:cNvGrpSpPr>
          <p:nvPr/>
        </p:nvGrpSpPr>
        <p:grpSpPr bwMode="auto">
          <a:xfrm>
            <a:off x="7215401" y="4589149"/>
            <a:ext cx="4224686" cy="2086288"/>
            <a:chOff x="7108763" y="3463682"/>
            <a:chExt cx="4283331" cy="2423748"/>
          </a:xfrm>
        </p:grpSpPr>
        <p:pic>
          <p:nvPicPr>
            <p:cNvPr id="27" name="Immagine 4">
              <a:extLst>
                <a:ext uri="{FF2B5EF4-FFF2-40B4-BE49-F238E27FC236}">
                  <a16:creationId xmlns:a16="http://schemas.microsoft.com/office/drawing/2014/main" id="{98BBA10F-48D1-4A12-BB5F-B1A2D1CE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3463682"/>
              <a:ext cx="3643057" cy="242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CasellaDiTesto 39">
              <a:extLst>
                <a:ext uri="{FF2B5EF4-FFF2-40B4-BE49-F238E27FC236}">
                  <a16:creationId xmlns:a16="http://schemas.microsoft.com/office/drawing/2014/main" id="{574CBC8F-1890-4CDD-ACC4-A5FD9407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3610174"/>
              <a:ext cx="1853871" cy="33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0,46 s</a:t>
              </a: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D55CA9-691B-45C4-801B-192C3884A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582" y="2112189"/>
            <a:ext cx="2835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200" baseline="30000" dirty="0">
                <a:latin typeface="Adobe Caslon Pro"/>
              </a:rPr>
              <a:t>[1]</a:t>
            </a:r>
            <a:r>
              <a:rPr lang="en-US" altLang="it-IT" sz="1200" dirty="0">
                <a:latin typeface="Adobe Caslon Pro"/>
              </a:rPr>
              <a:t>BURSI, PUCINOTTI, TONDINI, ZANON, Tests and model calibration of high strength steel tubular beam-to-column and column-base composite joints for moment-resisting structures, Earthquake Engineering and Structural Dynamics, (2015).</a:t>
            </a:r>
            <a:endParaRPr lang="it-IT" altLang="it-IT" sz="1200" i="1" dirty="0">
              <a:latin typeface="Adobe Caslon Pro"/>
            </a:endParaRPr>
          </a:p>
        </p:txBody>
      </p: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54</a:t>
            </a:fld>
            <a:endParaRPr lang="it-IT" dirty="0">
              <a:latin typeface="Adobe Caslon Pro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F0FBBE0-9669-4699-83C0-8FB1EA53D5EE}"/>
              </a:ext>
            </a:extLst>
          </p:cNvPr>
          <p:cNvSpPr txBox="1"/>
          <p:nvPr/>
        </p:nvSpPr>
        <p:spPr>
          <a:xfrm>
            <a:off x="360583" y="6152217"/>
            <a:ext cx="262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32" name="Segnaposto testo 1">
            <a:extLst>
              <a:ext uri="{FF2B5EF4-FFF2-40B4-BE49-F238E27FC236}">
                <a16:creationId xmlns:a16="http://schemas.microsoft.com/office/drawing/2014/main" id="{ADEE0B6B-B862-4E45-8EB9-DC2913761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Step 1: the case study ATTEL</a:t>
            </a:r>
            <a:r>
              <a:rPr lang="it-IT" baseline="30000" dirty="0">
                <a:latin typeface="Adobe Caslon Pro"/>
              </a:rPr>
              <a:t>(1)</a:t>
            </a:r>
            <a:endParaRPr lang="en-GB" baseline="30000" dirty="0">
              <a:latin typeface="Adobe Caslon Pro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DA0892C-5518-40B4-8BAA-1EE69835D315}"/>
              </a:ext>
            </a:extLst>
          </p:cNvPr>
          <p:cNvSpPr txBox="1"/>
          <p:nvPr/>
        </p:nvSpPr>
        <p:spPr>
          <a:xfrm>
            <a:off x="4898802" y="6152217"/>
            <a:ext cx="287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/>
              </a:rPr>
              <a:t>Main</a:t>
            </a:r>
            <a:r>
              <a:rPr lang="it-IT" altLang="it-IT" sz="1400" i="1" dirty="0">
                <a:latin typeface="Adobe Caslon Pro"/>
              </a:rPr>
              <a:t> </a:t>
            </a:r>
            <a:r>
              <a:rPr lang="it-IT" altLang="it-IT" sz="1400" i="1" dirty="0" err="1">
                <a:latin typeface="Adobe Caslon Pro"/>
              </a:rPr>
              <a:t>sections</a:t>
            </a:r>
            <a:r>
              <a:rPr lang="it-IT" altLang="it-IT" sz="1400" i="1" dirty="0">
                <a:latin typeface="Adobe Caslon Pro"/>
              </a:rPr>
              <a:t> of the moment </a:t>
            </a:r>
            <a:r>
              <a:rPr lang="it-IT" altLang="it-IT" sz="1400" i="1" dirty="0" err="1">
                <a:latin typeface="Adobe Caslon Pro"/>
              </a:rPr>
              <a:t>resistent</a:t>
            </a:r>
            <a:r>
              <a:rPr lang="it-IT" altLang="it-IT" sz="1400" i="1" dirty="0">
                <a:latin typeface="Adobe Caslon Pro"/>
              </a:rPr>
              <a:t> frame and the </a:t>
            </a:r>
            <a:r>
              <a:rPr lang="it-IT" altLang="it-IT" sz="1400" i="1" dirty="0" err="1">
                <a:latin typeface="Adobe Caslon Pro"/>
              </a:rPr>
              <a:t>braced</a:t>
            </a:r>
            <a:r>
              <a:rPr lang="it-IT" altLang="it-IT" sz="1400" i="1" dirty="0">
                <a:latin typeface="Adobe Caslon Pro"/>
              </a:rPr>
              <a:t> one.</a:t>
            </a:r>
          </a:p>
        </p:txBody>
      </p:sp>
      <p:graphicFrame>
        <p:nvGraphicFramePr>
          <p:cNvPr id="34" name="Tabella 6">
            <a:extLst>
              <a:ext uri="{FF2B5EF4-FFF2-40B4-BE49-F238E27FC236}">
                <a16:creationId xmlns:a16="http://schemas.microsoft.com/office/drawing/2014/main" id="{4D09C655-B2F6-45EA-942D-7E2A93267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302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3B53D90-AEC5-4C0E-9B77-17740C0F07C2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6AEED9-6066-4A8A-95F0-145AE07A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FB761F0-5331-45EC-A616-FA7CCF3C478E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E366AFA8-A036-4A2A-A6F1-8643826C8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ITN Inspire Logo">
                <a:extLst>
                  <a:ext uri="{FF2B5EF4-FFF2-40B4-BE49-F238E27FC236}">
                    <a16:creationId xmlns:a16="http://schemas.microsoft.com/office/drawing/2014/main" id="{A5D058B5-754D-48FA-92F8-F0A8A05A3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CasellaDiTesto 24">
            <a:extLst>
              <a:ext uri="{FF2B5EF4-FFF2-40B4-BE49-F238E27FC236}">
                <a16:creationId xmlns:a16="http://schemas.microsoft.com/office/drawing/2014/main" id="{FEDE66A9-CE3F-4DAA-B7B4-31451F873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349" y="1973317"/>
            <a:ext cx="8628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Designed according to EC8 and modelled in OS:</a:t>
            </a:r>
            <a:endParaRPr lang="it-IT" altLang="it-IT" sz="1600" i="1" dirty="0">
              <a:latin typeface="Adobe Caslon Pro"/>
            </a:endParaRPr>
          </a:p>
        </p:txBody>
      </p:sp>
      <p:pic>
        <p:nvPicPr>
          <p:cNvPr id="91" name="Immagine 2">
            <a:extLst>
              <a:ext uri="{FF2B5EF4-FFF2-40B4-BE49-F238E27FC236}">
                <a16:creationId xmlns:a16="http://schemas.microsoft.com/office/drawing/2014/main" id="{8DEEDA13-1531-400A-B3DC-7E8C2FD67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2" y="2036023"/>
            <a:ext cx="5894388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uppo 91">
            <a:extLst>
              <a:ext uri="{FF2B5EF4-FFF2-40B4-BE49-F238E27FC236}">
                <a16:creationId xmlns:a16="http://schemas.microsoft.com/office/drawing/2014/main" id="{FCD9A42A-5D8A-4036-A221-AB70D7FDCDCD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2440836"/>
            <a:ext cx="3546475" cy="1077913"/>
            <a:chOff x="7839604" y="1842067"/>
            <a:chExt cx="3545980" cy="1057757"/>
          </a:xfrm>
        </p:grpSpPr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8E13C996-1ADC-409D-8811-6B1A9A557AC3}"/>
                </a:ext>
              </a:extLst>
            </p:cNvPr>
            <p:cNvSpPr txBox="1"/>
            <p:nvPr/>
          </p:nvSpPr>
          <p:spPr>
            <a:xfrm>
              <a:off x="7839604" y="1842067"/>
              <a:ext cx="3545980" cy="10577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beam and column elements with linear elastic behavior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94" name="Immagine 3">
              <a:extLst>
                <a:ext uri="{FF2B5EF4-FFF2-40B4-BE49-F238E27FC236}">
                  <a16:creationId xmlns:a16="http://schemas.microsoft.com/office/drawing/2014/main" id="{2C747746-C9F4-4CA4-843E-66DED1FB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5" t="-8653" r="62994" b="-2"/>
            <a:stretch>
              <a:fillRect/>
            </a:stretch>
          </p:blipFill>
          <p:spPr bwMode="auto">
            <a:xfrm>
              <a:off x="8770386" y="2437507"/>
              <a:ext cx="1731791" cy="32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EEB6DBA3-6C1C-4320-A190-B7176C0DC7A6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2199536"/>
            <a:ext cx="5330825" cy="3503612"/>
            <a:chOff x="1735662" y="2012092"/>
            <a:chExt cx="5330913" cy="3504181"/>
          </a:xfrm>
        </p:grpSpPr>
        <p:sp>
          <p:nvSpPr>
            <p:cNvPr id="96" name="Rettangolo 95">
              <a:extLst>
                <a:ext uri="{FF2B5EF4-FFF2-40B4-BE49-F238E27FC236}">
                  <a16:creationId xmlns:a16="http://schemas.microsoft.com/office/drawing/2014/main" id="{49ECFCDE-2FE3-4C69-8941-CE2BE25C0BE3}"/>
                </a:ext>
              </a:extLst>
            </p:cNvPr>
            <p:cNvSpPr/>
            <p:nvPr/>
          </p:nvSpPr>
          <p:spPr>
            <a:xfrm flipH="1" flipV="1">
              <a:off x="2076980" y="4903398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B0895EBB-5AEC-4E3C-A52E-AA172A98C777}"/>
                </a:ext>
              </a:extLst>
            </p:cNvPr>
            <p:cNvSpPr/>
            <p:nvPr/>
          </p:nvSpPr>
          <p:spPr>
            <a:xfrm flipH="1" flipV="1">
              <a:off x="2076980" y="4180969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8" name="Rettangolo 97">
              <a:extLst>
                <a:ext uri="{FF2B5EF4-FFF2-40B4-BE49-F238E27FC236}">
                  <a16:creationId xmlns:a16="http://schemas.microsoft.com/office/drawing/2014/main" id="{DA248FA9-8AB9-43B6-B99A-5A4412B92410}"/>
                </a:ext>
              </a:extLst>
            </p:cNvPr>
            <p:cNvSpPr/>
            <p:nvPr/>
          </p:nvSpPr>
          <p:spPr>
            <a:xfrm flipH="1" flipV="1">
              <a:off x="2076980" y="3464890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EF9357B1-CFC4-4570-A86C-CF4B9125BB8C}"/>
                </a:ext>
              </a:extLst>
            </p:cNvPr>
            <p:cNvSpPr/>
            <p:nvPr/>
          </p:nvSpPr>
          <p:spPr>
            <a:xfrm flipH="1" flipV="1">
              <a:off x="2076980" y="2734521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12C29F18-3102-4E66-A8B5-91450199DDC0}"/>
                </a:ext>
              </a:extLst>
            </p:cNvPr>
            <p:cNvSpPr/>
            <p:nvPr/>
          </p:nvSpPr>
          <p:spPr>
            <a:xfrm flipH="1" flipV="1">
              <a:off x="2076980" y="2012092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7F8EC622-FD74-4641-BA0F-FAD231807C8A}"/>
                </a:ext>
              </a:extLst>
            </p:cNvPr>
            <p:cNvSpPr/>
            <p:nvPr/>
          </p:nvSpPr>
          <p:spPr>
            <a:xfrm rot="16200000" flipH="1" flipV="1">
              <a:off x="43897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4D4B6564-4EB4-40D8-A3C3-6650020EFFAF}"/>
                </a:ext>
              </a:extLst>
            </p:cNvPr>
            <p:cNvSpPr/>
            <p:nvPr/>
          </p:nvSpPr>
          <p:spPr>
            <a:xfrm rot="16200000" flipH="1" flipV="1">
              <a:off x="1347256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7CCCA591-D513-4DDA-8285-02D5C69C587F}"/>
                </a:ext>
              </a:extLst>
            </p:cNvPr>
            <p:cNvSpPr/>
            <p:nvPr/>
          </p:nvSpPr>
          <p:spPr>
            <a:xfrm rot="16200000" flipH="1" flipV="1">
              <a:off x="2645059" y="3704650"/>
              <a:ext cx="3504181" cy="119065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EBE707BD-4D11-420C-B020-545DAE00C16B}"/>
                </a:ext>
              </a:extLst>
            </p:cNvPr>
            <p:cNvSpPr/>
            <p:nvPr/>
          </p:nvSpPr>
          <p:spPr>
            <a:xfrm rot="16200000" flipH="1" flipV="1">
              <a:off x="395079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A2B38F2C-3349-4EA9-9908-50C74B331CBC}"/>
                </a:ext>
              </a:extLst>
            </p:cNvPr>
            <p:cNvSpPr/>
            <p:nvPr/>
          </p:nvSpPr>
          <p:spPr>
            <a:xfrm rot="16200000" flipH="1" flipV="1">
              <a:off x="525415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6" name="Rettangolo 105">
              <a:extLst>
                <a:ext uri="{FF2B5EF4-FFF2-40B4-BE49-F238E27FC236}">
                  <a16:creationId xmlns:a16="http://schemas.microsoft.com/office/drawing/2014/main" id="{4F92E25E-262A-4DCB-8129-9897880BC3BC}"/>
                </a:ext>
              </a:extLst>
            </p:cNvPr>
            <p:cNvSpPr/>
            <p:nvPr/>
          </p:nvSpPr>
          <p:spPr>
            <a:xfrm flipH="1" flipV="1">
              <a:off x="3408915" y="4904987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7" name="Rettangolo 106">
              <a:extLst>
                <a:ext uri="{FF2B5EF4-FFF2-40B4-BE49-F238E27FC236}">
                  <a16:creationId xmlns:a16="http://schemas.microsoft.com/office/drawing/2014/main" id="{E2FDC2E6-ED9C-4E68-B6BC-069D5D5EC172}"/>
                </a:ext>
              </a:extLst>
            </p:cNvPr>
            <p:cNvSpPr/>
            <p:nvPr/>
          </p:nvSpPr>
          <p:spPr>
            <a:xfrm flipH="1" flipV="1">
              <a:off x="3408915" y="4182556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E6B990D0-FE29-4A7B-8688-CA8BF96C1E1B}"/>
                </a:ext>
              </a:extLst>
            </p:cNvPr>
            <p:cNvSpPr/>
            <p:nvPr/>
          </p:nvSpPr>
          <p:spPr>
            <a:xfrm flipH="1" flipV="1">
              <a:off x="3408915" y="3466478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9" name="Rettangolo 108">
              <a:extLst>
                <a:ext uri="{FF2B5EF4-FFF2-40B4-BE49-F238E27FC236}">
                  <a16:creationId xmlns:a16="http://schemas.microsoft.com/office/drawing/2014/main" id="{A9A3B754-302A-4AE9-A17F-8915F9334A1D}"/>
                </a:ext>
              </a:extLst>
            </p:cNvPr>
            <p:cNvSpPr/>
            <p:nvPr/>
          </p:nvSpPr>
          <p:spPr>
            <a:xfrm flipH="1" flipV="1">
              <a:off x="3408915" y="2736110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CAB66D6E-6481-445D-9869-DB35E0CF44A7}"/>
                </a:ext>
              </a:extLst>
            </p:cNvPr>
            <p:cNvSpPr/>
            <p:nvPr/>
          </p:nvSpPr>
          <p:spPr>
            <a:xfrm flipH="1" flipV="1">
              <a:off x="3408915" y="2013679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62BA2D86-5DD6-4D67-94BC-4610082F7787}"/>
                </a:ext>
              </a:extLst>
            </p:cNvPr>
            <p:cNvSpPr/>
            <p:nvPr/>
          </p:nvSpPr>
          <p:spPr>
            <a:xfrm flipH="1" flipV="1">
              <a:off x="4658297" y="4904987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84308C54-0F92-46EC-BB0A-2B57E45F4569}"/>
                </a:ext>
              </a:extLst>
            </p:cNvPr>
            <p:cNvSpPr/>
            <p:nvPr/>
          </p:nvSpPr>
          <p:spPr>
            <a:xfrm flipH="1" flipV="1">
              <a:off x="4658297" y="4182556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075EAE8D-3953-480B-A2B5-4A49AA43C43C}"/>
                </a:ext>
              </a:extLst>
            </p:cNvPr>
            <p:cNvSpPr/>
            <p:nvPr/>
          </p:nvSpPr>
          <p:spPr>
            <a:xfrm flipH="1" flipV="1">
              <a:off x="4658297" y="3466478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FCDF3389-3F85-431D-B163-3D42B79576EC}"/>
                </a:ext>
              </a:extLst>
            </p:cNvPr>
            <p:cNvSpPr/>
            <p:nvPr/>
          </p:nvSpPr>
          <p:spPr>
            <a:xfrm flipH="1" flipV="1">
              <a:off x="4658297" y="2736110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5FBEA870-0163-4E4E-8CF8-71DED5BBA9CD}"/>
                </a:ext>
              </a:extLst>
            </p:cNvPr>
            <p:cNvSpPr/>
            <p:nvPr/>
          </p:nvSpPr>
          <p:spPr>
            <a:xfrm flipH="1" flipV="1">
              <a:off x="4658297" y="2013679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6" name="Rettangolo 115">
              <a:extLst>
                <a:ext uri="{FF2B5EF4-FFF2-40B4-BE49-F238E27FC236}">
                  <a16:creationId xmlns:a16="http://schemas.microsoft.com/office/drawing/2014/main" id="{827B0A2C-17EF-4E5F-A663-F8CBDB080279}"/>
                </a:ext>
              </a:extLst>
            </p:cNvPr>
            <p:cNvSpPr/>
            <p:nvPr/>
          </p:nvSpPr>
          <p:spPr>
            <a:xfrm flipH="1" flipV="1">
              <a:off x="5980707" y="4904987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7" name="Rettangolo 116">
              <a:extLst>
                <a:ext uri="{FF2B5EF4-FFF2-40B4-BE49-F238E27FC236}">
                  <a16:creationId xmlns:a16="http://schemas.microsoft.com/office/drawing/2014/main" id="{13BE566C-D263-4EAF-8871-3E17107D5B13}"/>
                </a:ext>
              </a:extLst>
            </p:cNvPr>
            <p:cNvSpPr/>
            <p:nvPr/>
          </p:nvSpPr>
          <p:spPr>
            <a:xfrm flipH="1" flipV="1">
              <a:off x="5980707" y="4182556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8" name="Rettangolo 117">
              <a:extLst>
                <a:ext uri="{FF2B5EF4-FFF2-40B4-BE49-F238E27FC236}">
                  <a16:creationId xmlns:a16="http://schemas.microsoft.com/office/drawing/2014/main" id="{BF5B3630-6D21-404B-9C70-62D6ED2E4866}"/>
                </a:ext>
              </a:extLst>
            </p:cNvPr>
            <p:cNvSpPr/>
            <p:nvPr/>
          </p:nvSpPr>
          <p:spPr>
            <a:xfrm flipH="1" flipV="1">
              <a:off x="5980707" y="3466478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00D29E16-DBE3-4B0B-86E1-3DFB84531A9F}"/>
                </a:ext>
              </a:extLst>
            </p:cNvPr>
            <p:cNvSpPr/>
            <p:nvPr/>
          </p:nvSpPr>
          <p:spPr>
            <a:xfrm flipH="1" flipV="1">
              <a:off x="5980707" y="2736110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767EC72-01C4-4112-8D2E-546F432DEEC8}"/>
                </a:ext>
              </a:extLst>
            </p:cNvPr>
            <p:cNvSpPr/>
            <p:nvPr/>
          </p:nvSpPr>
          <p:spPr>
            <a:xfrm flipH="1" flipV="1">
              <a:off x="5980707" y="2013679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pic>
        <p:nvPicPr>
          <p:cNvPr id="121" name="Immagine 120">
            <a:extLst>
              <a:ext uri="{FF2B5EF4-FFF2-40B4-BE49-F238E27FC236}">
                <a16:creationId xmlns:a16="http://schemas.microsoft.com/office/drawing/2014/main" id="{CE4790E0-54BB-4F59-82AE-ADAA20067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62" y="6298461"/>
            <a:ext cx="8905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22DF68CC-040D-4A4E-A305-0E441B6C8A45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5807923"/>
            <a:ext cx="9482137" cy="1023938"/>
            <a:chOff x="1735664" y="5623367"/>
            <a:chExt cx="9482280" cy="1022840"/>
          </a:xfrm>
        </p:grpSpPr>
        <p:sp>
          <p:nvSpPr>
            <p:cNvPr id="123" name="Rettangolo 122">
              <a:extLst>
                <a:ext uri="{FF2B5EF4-FFF2-40B4-BE49-F238E27FC236}">
                  <a16:creationId xmlns:a16="http://schemas.microsoft.com/office/drawing/2014/main" id="{365C22A5-6B52-4A09-BB32-46D4600B0573}"/>
                </a:ext>
              </a:extLst>
            </p:cNvPr>
            <p:cNvSpPr/>
            <p:nvPr/>
          </p:nvSpPr>
          <p:spPr>
            <a:xfrm>
              <a:off x="1735664" y="5962728"/>
              <a:ext cx="9482280" cy="683479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4" name="Freccia a destra con strisce 77">
              <a:extLst>
                <a:ext uri="{FF2B5EF4-FFF2-40B4-BE49-F238E27FC236}">
                  <a16:creationId xmlns:a16="http://schemas.microsoft.com/office/drawing/2014/main" id="{B8B9B9E1-F4FC-4043-99BE-22378DBB1F7A}"/>
                </a:ext>
              </a:extLst>
            </p:cNvPr>
            <p:cNvSpPr/>
            <p:nvPr/>
          </p:nvSpPr>
          <p:spPr>
            <a:xfrm rot="15356296">
              <a:off x="2195539" y="5823902"/>
              <a:ext cx="528071" cy="12700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996B4091-B65B-44F5-A45B-4E8DA3E7EE20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3664799"/>
            <a:ext cx="3546475" cy="1174750"/>
            <a:chOff x="7839604" y="3065279"/>
            <a:chExt cx="3545980" cy="1174386"/>
          </a:xfrm>
        </p:grpSpPr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12AD1736-1B57-46F3-BB28-E934DFC33DE1}"/>
                </a:ext>
              </a:extLst>
            </p:cNvPr>
            <p:cNvSpPr txBox="1"/>
            <p:nvPr/>
          </p:nvSpPr>
          <p:spPr>
            <a:xfrm>
              <a:off x="7839604" y="3065279"/>
              <a:ext cx="3545980" cy="5840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mechanical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grpSp>
          <p:nvGrpSpPr>
            <p:cNvPr id="127" name="Gruppo 15">
              <a:extLst>
                <a:ext uri="{FF2B5EF4-FFF2-40B4-BE49-F238E27FC236}">
                  <a16:creationId xmlns:a16="http://schemas.microsoft.com/office/drawing/2014/main" id="{D7858CD1-7BD1-4775-B2C0-689DD3FD5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65938" y="3451752"/>
              <a:ext cx="2386872" cy="787913"/>
              <a:chOff x="8465938" y="3451752"/>
              <a:chExt cx="2386872" cy="787913"/>
            </a:xfrm>
          </p:grpSpPr>
          <p:pic>
            <p:nvPicPr>
              <p:cNvPr id="128" name="Immagine 12">
                <a:extLst>
                  <a:ext uri="{FF2B5EF4-FFF2-40B4-BE49-F238E27FC236}">
                    <a16:creationId xmlns:a16="http://schemas.microsoft.com/office/drawing/2014/main" id="{2A78101F-8FC6-428D-BDD5-28A9C629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445" r="72411" b="-2"/>
              <a:stretch>
                <a:fillRect/>
              </a:stretch>
            </p:blipFill>
            <p:spPr bwMode="auto">
              <a:xfrm>
                <a:off x="8465938" y="3451752"/>
                <a:ext cx="2334250" cy="342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Immagine 82">
                <a:extLst>
                  <a:ext uri="{FF2B5EF4-FFF2-40B4-BE49-F238E27FC236}">
                    <a16:creationId xmlns:a16="http://schemas.microsoft.com/office/drawing/2014/main" id="{5FA68AD8-14BC-4341-ABD1-EBF814D1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3" r="68336" b="-2"/>
              <a:stretch>
                <a:fillRect/>
              </a:stretch>
            </p:blipFill>
            <p:spPr bwMode="auto">
              <a:xfrm>
                <a:off x="8532528" y="3731136"/>
                <a:ext cx="2320282" cy="29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Immagine 14">
                <a:extLst>
                  <a:ext uri="{FF2B5EF4-FFF2-40B4-BE49-F238E27FC236}">
                    <a16:creationId xmlns:a16="http://schemas.microsoft.com/office/drawing/2014/main" id="{B6F0BF52-7675-4ACD-B07C-7572F1A4D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8249" r="49585"/>
              <a:stretch>
                <a:fillRect/>
              </a:stretch>
            </p:blipFill>
            <p:spPr bwMode="auto">
              <a:xfrm>
                <a:off x="8472034" y="3981379"/>
                <a:ext cx="2244960" cy="258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31" name="Immagine 130">
            <a:extLst>
              <a:ext uri="{FF2B5EF4-FFF2-40B4-BE49-F238E27FC236}">
                <a16:creationId xmlns:a16="http://schemas.microsoft.com/office/drawing/2014/main" id="{C0792B01-EEFD-457A-B6EC-1F26A035FA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37" y="6284173"/>
            <a:ext cx="6629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A1822FC5-7432-43A2-9A6C-8DFA4A8390C2}"/>
              </a:ext>
            </a:extLst>
          </p:cNvPr>
          <p:cNvGrpSpPr>
            <a:grpSpLocks/>
          </p:cNvGrpSpPr>
          <p:nvPr/>
        </p:nvGrpSpPr>
        <p:grpSpPr bwMode="auto">
          <a:xfrm>
            <a:off x="7469113" y="5007824"/>
            <a:ext cx="3546475" cy="736600"/>
            <a:chOff x="7879270" y="4407694"/>
            <a:chExt cx="3545980" cy="736665"/>
          </a:xfrm>
        </p:grpSpPr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732D5CA-B3AC-4FA3-BF26-DEAA0D85238B}"/>
                </a:ext>
              </a:extLst>
            </p:cNvPr>
            <p:cNvSpPr txBox="1"/>
            <p:nvPr/>
          </p:nvSpPr>
          <p:spPr>
            <a:xfrm>
              <a:off x="7879270" y="4407694"/>
              <a:ext cx="3545980" cy="5858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geometric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134" name="Immagine 18">
              <a:extLst>
                <a:ext uri="{FF2B5EF4-FFF2-40B4-BE49-F238E27FC236}">
                  <a16:creationId xmlns:a16="http://schemas.microsoft.com/office/drawing/2014/main" id="{745EC513-76E5-490D-BF64-7E0F2407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2858" y="4849035"/>
              <a:ext cx="2595096" cy="2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7E263167-7C25-4413-8211-4B7B3D53307E}"/>
              </a:ext>
            </a:extLst>
          </p:cNvPr>
          <p:cNvGrpSpPr>
            <a:grpSpLocks/>
          </p:cNvGrpSpPr>
          <p:nvPr/>
        </p:nvGrpSpPr>
        <p:grpSpPr bwMode="auto">
          <a:xfrm>
            <a:off x="733350" y="1993161"/>
            <a:ext cx="5673725" cy="4008437"/>
            <a:chOff x="1502892" y="1807871"/>
            <a:chExt cx="5674250" cy="4008998"/>
          </a:xfrm>
        </p:grpSpPr>
        <p:sp>
          <p:nvSpPr>
            <p:cNvPr id="136" name="Rettangolo 135">
              <a:extLst>
                <a:ext uri="{FF2B5EF4-FFF2-40B4-BE49-F238E27FC236}">
                  <a16:creationId xmlns:a16="http://schemas.microsoft.com/office/drawing/2014/main" id="{89E660E4-7A01-4462-8896-61E667B645D9}"/>
                </a:ext>
              </a:extLst>
            </p:cNvPr>
            <p:cNvSpPr/>
            <p:nvPr/>
          </p:nvSpPr>
          <p:spPr>
            <a:xfrm flipH="1" flipV="1">
              <a:off x="1839473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7" name="Rettangolo 136">
              <a:extLst>
                <a:ext uri="{FF2B5EF4-FFF2-40B4-BE49-F238E27FC236}">
                  <a16:creationId xmlns:a16="http://schemas.microsoft.com/office/drawing/2014/main" id="{B78E29FD-CEBE-4F3D-BF2A-0912D259DDE7}"/>
                </a:ext>
              </a:extLst>
            </p:cNvPr>
            <p:cNvSpPr/>
            <p:nvPr/>
          </p:nvSpPr>
          <p:spPr>
            <a:xfrm flipH="1" flipV="1">
              <a:off x="2785711" y="18078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4C9722E5-8AE4-4E54-BD02-DBBF2E036655}"/>
                </a:ext>
              </a:extLst>
            </p:cNvPr>
            <p:cNvSpPr/>
            <p:nvPr/>
          </p:nvSpPr>
          <p:spPr>
            <a:xfrm flipH="1" flipV="1">
              <a:off x="4060591" y="182851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EF0962F2-E52C-487D-A029-C8C90912F2BC}"/>
                </a:ext>
              </a:extLst>
            </p:cNvPr>
            <p:cNvSpPr/>
            <p:nvPr/>
          </p:nvSpPr>
          <p:spPr>
            <a:xfrm flipH="1" flipV="1">
              <a:off x="5391039" y="182851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0" name="Rettangolo 139">
              <a:extLst>
                <a:ext uri="{FF2B5EF4-FFF2-40B4-BE49-F238E27FC236}">
                  <a16:creationId xmlns:a16="http://schemas.microsoft.com/office/drawing/2014/main" id="{23C653EF-788F-4488-8003-5BFAEA572ACB}"/>
                </a:ext>
              </a:extLst>
            </p:cNvPr>
            <p:cNvSpPr/>
            <p:nvPr/>
          </p:nvSpPr>
          <p:spPr>
            <a:xfrm flipH="1" flipV="1">
              <a:off x="6702435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3502E42F-20E5-4BBB-8242-81F39D984CAB}"/>
                </a:ext>
              </a:extLst>
            </p:cNvPr>
            <p:cNvSpPr/>
            <p:nvPr/>
          </p:nvSpPr>
          <p:spPr>
            <a:xfrm flipH="1" flipV="1">
              <a:off x="1839473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2" name="Rettangolo 141">
              <a:extLst>
                <a:ext uri="{FF2B5EF4-FFF2-40B4-BE49-F238E27FC236}">
                  <a16:creationId xmlns:a16="http://schemas.microsoft.com/office/drawing/2014/main" id="{D14226EE-882E-460B-8ECF-AB90F708D39B}"/>
                </a:ext>
              </a:extLst>
            </p:cNvPr>
            <p:cNvSpPr/>
            <p:nvPr/>
          </p:nvSpPr>
          <p:spPr>
            <a:xfrm flipH="1" flipV="1">
              <a:off x="2785711" y="2498530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3" name="Rettangolo 142">
              <a:extLst>
                <a:ext uri="{FF2B5EF4-FFF2-40B4-BE49-F238E27FC236}">
                  <a16:creationId xmlns:a16="http://schemas.microsoft.com/office/drawing/2014/main" id="{CA291405-4BE3-47F9-BB0C-30AB93844EBB}"/>
                </a:ext>
              </a:extLst>
            </p:cNvPr>
            <p:cNvSpPr/>
            <p:nvPr/>
          </p:nvSpPr>
          <p:spPr>
            <a:xfrm flipH="1" flipV="1">
              <a:off x="4060591" y="25191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4" name="Rettangolo 143">
              <a:extLst>
                <a:ext uri="{FF2B5EF4-FFF2-40B4-BE49-F238E27FC236}">
                  <a16:creationId xmlns:a16="http://schemas.microsoft.com/office/drawing/2014/main" id="{0EC99E2C-0951-4D9D-9319-2D0131FAF9FE}"/>
                </a:ext>
              </a:extLst>
            </p:cNvPr>
            <p:cNvSpPr/>
            <p:nvPr/>
          </p:nvSpPr>
          <p:spPr>
            <a:xfrm flipH="1" flipV="1">
              <a:off x="5391039" y="251917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5" name="Rettangolo 144">
              <a:extLst>
                <a:ext uri="{FF2B5EF4-FFF2-40B4-BE49-F238E27FC236}">
                  <a16:creationId xmlns:a16="http://schemas.microsoft.com/office/drawing/2014/main" id="{BC906541-1A82-496D-B53C-0E5CCA97833B}"/>
                </a:ext>
              </a:extLst>
            </p:cNvPr>
            <p:cNvSpPr/>
            <p:nvPr/>
          </p:nvSpPr>
          <p:spPr>
            <a:xfrm flipH="1" flipV="1">
              <a:off x="6702435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6" name="Rettangolo 145">
              <a:extLst>
                <a:ext uri="{FF2B5EF4-FFF2-40B4-BE49-F238E27FC236}">
                  <a16:creationId xmlns:a16="http://schemas.microsoft.com/office/drawing/2014/main" id="{DFC870F6-F157-4B99-A481-B2D202E5EB77}"/>
                </a:ext>
              </a:extLst>
            </p:cNvPr>
            <p:cNvSpPr/>
            <p:nvPr/>
          </p:nvSpPr>
          <p:spPr>
            <a:xfrm flipH="1" flipV="1">
              <a:off x="1839473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7" name="Rettangolo 146">
              <a:extLst>
                <a:ext uri="{FF2B5EF4-FFF2-40B4-BE49-F238E27FC236}">
                  <a16:creationId xmlns:a16="http://schemas.microsoft.com/office/drawing/2014/main" id="{66895BAD-DEB8-47D7-901C-E06627D5ADE4}"/>
                </a:ext>
              </a:extLst>
            </p:cNvPr>
            <p:cNvSpPr/>
            <p:nvPr/>
          </p:nvSpPr>
          <p:spPr>
            <a:xfrm flipH="1" flipV="1">
              <a:off x="2785711" y="321776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CC598A8C-E44D-4C1B-9C61-2BC6050D3150}"/>
                </a:ext>
              </a:extLst>
            </p:cNvPr>
            <p:cNvSpPr/>
            <p:nvPr/>
          </p:nvSpPr>
          <p:spPr>
            <a:xfrm flipH="1" flipV="1">
              <a:off x="4060591" y="323840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A8EE0B37-5995-4142-841D-A8FB84E608AA}"/>
                </a:ext>
              </a:extLst>
            </p:cNvPr>
            <p:cNvSpPr/>
            <p:nvPr/>
          </p:nvSpPr>
          <p:spPr>
            <a:xfrm flipH="1" flipV="1">
              <a:off x="5391039" y="323840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AF4EAE7E-4FE8-4451-AF25-13F1127950E8}"/>
                </a:ext>
              </a:extLst>
            </p:cNvPr>
            <p:cNvSpPr/>
            <p:nvPr/>
          </p:nvSpPr>
          <p:spPr>
            <a:xfrm flipH="1" flipV="1">
              <a:off x="6702435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A8B1655F-7A83-4EE9-B096-A702A3204533}"/>
                </a:ext>
              </a:extLst>
            </p:cNvPr>
            <p:cNvSpPr/>
            <p:nvPr/>
          </p:nvSpPr>
          <p:spPr>
            <a:xfrm flipH="1" flipV="1">
              <a:off x="1839473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9D5F1CFE-7009-4F67-B954-C264E9A74DC6}"/>
                </a:ext>
              </a:extLst>
            </p:cNvPr>
            <p:cNvSpPr/>
            <p:nvPr/>
          </p:nvSpPr>
          <p:spPr>
            <a:xfrm flipH="1" flipV="1">
              <a:off x="2785711" y="396082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3" name="Rettangolo 152">
              <a:extLst>
                <a:ext uri="{FF2B5EF4-FFF2-40B4-BE49-F238E27FC236}">
                  <a16:creationId xmlns:a16="http://schemas.microsoft.com/office/drawing/2014/main" id="{F7860581-785A-4FF3-9691-AAA6925D149F}"/>
                </a:ext>
              </a:extLst>
            </p:cNvPr>
            <p:cNvSpPr/>
            <p:nvPr/>
          </p:nvSpPr>
          <p:spPr>
            <a:xfrm flipH="1" flipV="1">
              <a:off x="4060591" y="398146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4" name="Rettangolo 153">
              <a:extLst>
                <a:ext uri="{FF2B5EF4-FFF2-40B4-BE49-F238E27FC236}">
                  <a16:creationId xmlns:a16="http://schemas.microsoft.com/office/drawing/2014/main" id="{D636FEAC-562A-445C-B83B-3C1E3C09CBF4}"/>
                </a:ext>
              </a:extLst>
            </p:cNvPr>
            <p:cNvSpPr/>
            <p:nvPr/>
          </p:nvSpPr>
          <p:spPr>
            <a:xfrm flipH="1" flipV="1">
              <a:off x="5391039" y="3981462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5" name="Rettangolo 154">
              <a:extLst>
                <a:ext uri="{FF2B5EF4-FFF2-40B4-BE49-F238E27FC236}">
                  <a16:creationId xmlns:a16="http://schemas.microsoft.com/office/drawing/2014/main" id="{9E8B54E2-5ED0-4A7A-88B8-D6F2D83A4F0A}"/>
                </a:ext>
              </a:extLst>
            </p:cNvPr>
            <p:cNvSpPr/>
            <p:nvPr/>
          </p:nvSpPr>
          <p:spPr>
            <a:xfrm flipH="1" flipV="1">
              <a:off x="6702435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52EBB72F-77D7-4DC4-903C-FE3D42E0BAC9}"/>
                </a:ext>
              </a:extLst>
            </p:cNvPr>
            <p:cNvSpPr/>
            <p:nvPr/>
          </p:nvSpPr>
          <p:spPr>
            <a:xfrm flipH="1" flipV="1">
              <a:off x="1839473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7" name="Rettangolo 156">
              <a:extLst>
                <a:ext uri="{FF2B5EF4-FFF2-40B4-BE49-F238E27FC236}">
                  <a16:creationId xmlns:a16="http://schemas.microsoft.com/office/drawing/2014/main" id="{D3AC4A78-5C67-49DD-A9B1-D2F66BA9A84D}"/>
                </a:ext>
              </a:extLst>
            </p:cNvPr>
            <p:cNvSpPr/>
            <p:nvPr/>
          </p:nvSpPr>
          <p:spPr>
            <a:xfrm flipH="1" flipV="1">
              <a:off x="2785711" y="468164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8" name="Rettangolo 157">
              <a:extLst>
                <a:ext uri="{FF2B5EF4-FFF2-40B4-BE49-F238E27FC236}">
                  <a16:creationId xmlns:a16="http://schemas.microsoft.com/office/drawing/2014/main" id="{07826B04-A1A7-42AA-BC2D-98FA208F2B33}"/>
                </a:ext>
              </a:extLst>
            </p:cNvPr>
            <p:cNvSpPr/>
            <p:nvPr/>
          </p:nvSpPr>
          <p:spPr>
            <a:xfrm flipH="1" flipV="1">
              <a:off x="4060591" y="470228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9" name="Rettangolo 158">
              <a:extLst>
                <a:ext uri="{FF2B5EF4-FFF2-40B4-BE49-F238E27FC236}">
                  <a16:creationId xmlns:a16="http://schemas.microsoft.com/office/drawing/2014/main" id="{B18B6B2C-5BDC-4D57-9E9B-F8C44281BDF3}"/>
                </a:ext>
              </a:extLst>
            </p:cNvPr>
            <p:cNvSpPr/>
            <p:nvPr/>
          </p:nvSpPr>
          <p:spPr>
            <a:xfrm flipH="1" flipV="1">
              <a:off x="5391039" y="470228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E24A926E-F198-488B-8FB0-677CFEB99FE9}"/>
                </a:ext>
              </a:extLst>
            </p:cNvPr>
            <p:cNvSpPr/>
            <p:nvPr/>
          </p:nvSpPr>
          <p:spPr>
            <a:xfrm flipH="1" flipV="1">
              <a:off x="6702435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1" name="Rettangolo 160">
              <a:extLst>
                <a:ext uri="{FF2B5EF4-FFF2-40B4-BE49-F238E27FC236}">
                  <a16:creationId xmlns:a16="http://schemas.microsoft.com/office/drawing/2014/main" id="{E3B7798E-8CE7-4AB3-9502-60C5E10FFC43}"/>
                </a:ext>
              </a:extLst>
            </p:cNvPr>
            <p:cNvSpPr/>
            <p:nvPr/>
          </p:nvSpPr>
          <p:spPr>
            <a:xfrm rot="5400000" flipH="1" flipV="1">
              <a:off x="1601319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EB9BF2C2-9873-434D-A2DE-9187CD23AEE8}"/>
                </a:ext>
              </a:extLst>
            </p:cNvPr>
            <p:cNvSpPr/>
            <p:nvPr/>
          </p:nvSpPr>
          <p:spPr>
            <a:xfrm rot="5400000" flipH="1" flipV="1">
              <a:off x="2880962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3" name="Rettangolo 162">
              <a:extLst>
                <a:ext uri="{FF2B5EF4-FFF2-40B4-BE49-F238E27FC236}">
                  <a16:creationId xmlns:a16="http://schemas.microsoft.com/office/drawing/2014/main" id="{528080E0-887A-4BB8-9B24-991CBE740490}"/>
                </a:ext>
              </a:extLst>
            </p:cNvPr>
            <p:cNvSpPr/>
            <p:nvPr/>
          </p:nvSpPr>
          <p:spPr>
            <a:xfrm rot="5400000" flipH="1" flipV="1">
              <a:off x="4159017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7C3F7FDE-5B5F-4564-A24A-ABD997919904}"/>
                </a:ext>
              </a:extLst>
            </p:cNvPr>
            <p:cNvSpPr/>
            <p:nvPr/>
          </p:nvSpPr>
          <p:spPr>
            <a:xfrm rot="5400000" flipH="1" flipV="1">
              <a:off x="5484703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5" name="Rettangolo 164">
              <a:extLst>
                <a:ext uri="{FF2B5EF4-FFF2-40B4-BE49-F238E27FC236}">
                  <a16:creationId xmlns:a16="http://schemas.microsoft.com/office/drawing/2014/main" id="{0D9CF0BE-262A-48B0-90EC-A5707A642CDE}"/>
                </a:ext>
              </a:extLst>
            </p:cNvPr>
            <p:cNvSpPr/>
            <p:nvPr/>
          </p:nvSpPr>
          <p:spPr>
            <a:xfrm rot="5400000" flipH="1" flipV="1">
              <a:off x="6764346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C5393B8C-B2DC-4E0F-8ADC-012940BB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12" y="6223848"/>
            <a:ext cx="4965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>
                <a:latin typeface="Adobe Caslon Pro"/>
              </a:rPr>
              <a:t>Model of the </a:t>
            </a:r>
            <a:r>
              <a:rPr lang="it-IT" altLang="it-IT" sz="1400" i="1" dirty="0" err="1">
                <a:latin typeface="Adobe Caslon Pro"/>
              </a:rPr>
              <a:t>structure</a:t>
            </a:r>
            <a:r>
              <a:rPr lang="it-IT" altLang="it-IT" sz="1400" i="1" dirty="0">
                <a:latin typeface="Adobe Caslon Pro"/>
              </a:rPr>
              <a:t> in </a:t>
            </a:r>
            <a:r>
              <a:rPr lang="it-IT" altLang="it-IT" sz="1400" i="1" dirty="0" err="1">
                <a:latin typeface="Adobe Caslon Pro"/>
              </a:rPr>
              <a:t>OpenSees</a:t>
            </a:r>
            <a:r>
              <a:rPr lang="it-IT" altLang="it-IT" sz="1400" i="1" dirty="0">
                <a:latin typeface="Adobe Caslon Pro"/>
              </a:rPr>
              <a:t>.</a:t>
            </a:r>
          </a:p>
        </p:txBody>
      </p:sp>
      <p:pic>
        <p:nvPicPr>
          <p:cNvPr id="167" name="Immagine 166">
            <a:extLst>
              <a:ext uri="{FF2B5EF4-FFF2-40B4-BE49-F238E27FC236}">
                <a16:creationId xmlns:a16="http://schemas.microsoft.com/office/drawing/2014/main" id="{FEFAF101-6D24-43FA-9127-A1903A825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12215" r="2171"/>
          <a:stretch>
            <a:fillRect/>
          </a:stretch>
        </p:blipFill>
        <p:spPr bwMode="auto">
          <a:xfrm>
            <a:off x="6767438" y="4901461"/>
            <a:ext cx="46418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8" name="Tabella 6">
            <a:extLst>
              <a:ext uri="{FF2B5EF4-FFF2-40B4-BE49-F238E27FC236}">
                <a16:creationId xmlns:a16="http://schemas.microsoft.com/office/drawing/2014/main" id="{2230EF3C-6614-4B8F-BDF0-DF69B6BBF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56</a:t>
            </a:fld>
            <a:endParaRPr lang="it-IT" dirty="0">
              <a:latin typeface="Adobe Caslon Pro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5EC9C5-8C1A-4856-BE6A-9CC07D14D3BC}"/>
              </a:ext>
            </a:extLst>
          </p:cNvPr>
          <p:cNvSpPr txBox="1"/>
          <p:nvPr/>
        </p:nvSpPr>
        <p:spPr>
          <a:xfrm>
            <a:off x="4732885" y="1800859"/>
            <a:ext cx="51784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9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computational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burden</a:t>
            </a:r>
            <a:endParaRPr lang="it-IT" sz="16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it-IT" sz="7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required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simulation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times</a:t>
            </a:r>
            <a:endParaRPr lang="it-IT" sz="1000" dirty="0">
              <a:latin typeface="Adobe Caslon Pro"/>
            </a:endParaRPr>
          </a:p>
        </p:txBody>
      </p:sp>
      <p:pic>
        <p:nvPicPr>
          <p:cNvPr id="34" name="Immagine 6">
            <a:extLst>
              <a:ext uri="{FF2B5EF4-FFF2-40B4-BE49-F238E27FC236}">
                <a16:creationId xmlns:a16="http://schemas.microsoft.com/office/drawing/2014/main" id="{9E5E02F1-F529-41E0-A7F1-E354303D6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3" y="2579586"/>
            <a:ext cx="7366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uppo 2">
            <a:extLst>
              <a:ext uri="{FF2B5EF4-FFF2-40B4-BE49-F238E27FC236}">
                <a16:creationId xmlns:a16="http://schemas.microsoft.com/office/drawing/2014/main" id="{87FA094D-9C54-470A-ADAD-97707913CF8A}"/>
              </a:ext>
            </a:extLst>
          </p:cNvPr>
          <p:cNvGrpSpPr>
            <a:grpSpLocks/>
          </p:cNvGrpSpPr>
          <p:nvPr/>
        </p:nvGrpSpPr>
        <p:grpSpPr bwMode="auto">
          <a:xfrm>
            <a:off x="1537991" y="6302273"/>
            <a:ext cx="9565322" cy="338554"/>
            <a:chOff x="2027114" y="1052292"/>
            <a:chExt cx="8440355" cy="252782"/>
          </a:xfrm>
        </p:grpSpPr>
        <p:sp>
          <p:nvSpPr>
            <p:cNvPr id="36" name="CasellaDiTesto 24">
              <a:extLst>
                <a:ext uri="{FF2B5EF4-FFF2-40B4-BE49-F238E27FC236}">
                  <a16:creationId xmlns:a16="http://schemas.microsoft.com/office/drawing/2014/main" id="{4E7EB025-6B1D-466C-9219-8CB72D67E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114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>
                  <a:latin typeface="Adobe Caslon Pro"/>
                </a:rPr>
                <a:t>high fidelity model in </a:t>
              </a:r>
              <a:r>
                <a:rPr lang="it-IT" altLang="it-IT" sz="1600" i="1" dirty="0" err="1">
                  <a:latin typeface="Adobe Caslon Pro"/>
                </a:rPr>
                <a:t>OpenSees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OS</a:t>
              </a:r>
              <a:r>
                <a:rPr lang="it-IT" altLang="it-IT" sz="1600" dirty="0">
                  <a:latin typeface="Adobe Caslon Pro"/>
                </a:rPr>
                <a:t> </a:t>
              </a:r>
            </a:p>
          </p:txBody>
        </p:sp>
        <p:sp>
          <p:nvSpPr>
            <p:cNvPr id="37" name="Freccia a destra con strisce 39">
              <a:extLst>
                <a:ext uri="{FF2B5EF4-FFF2-40B4-BE49-F238E27FC236}">
                  <a16:creationId xmlns:a16="http://schemas.microsoft.com/office/drawing/2014/main" id="{F1B9D577-D5EA-4E41-BD08-FEC21080AFD1}"/>
                </a:ext>
              </a:extLst>
            </p:cNvPr>
            <p:cNvSpPr/>
            <p:nvPr/>
          </p:nvSpPr>
          <p:spPr>
            <a:xfrm>
              <a:off x="5983765" y="1102156"/>
              <a:ext cx="527054" cy="12548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38" name="CasellaDiTesto 43">
              <a:extLst>
                <a:ext uri="{FF2B5EF4-FFF2-40B4-BE49-F238E27FC236}">
                  <a16:creationId xmlns:a16="http://schemas.microsoft.com/office/drawing/2014/main" id="{3E4B3B59-4A76-4EC2-8485-78D84849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685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 err="1">
                  <a:latin typeface="Adobe Caslon Pro"/>
                </a:rPr>
                <a:t>simplified</a:t>
              </a:r>
              <a:r>
                <a:rPr lang="it-IT" altLang="it-IT" sz="1600" dirty="0">
                  <a:latin typeface="Adobe Caslon Pro"/>
                </a:rPr>
                <a:t> model MDOF in </a:t>
              </a:r>
              <a:r>
                <a:rPr lang="it-IT" altLang="it-IT" sz="1600" i="1" dirty="0">
                  <a:latin typeface="Adobe Caslon Pro"/>
                </a:rPr>
                <a:t>MATLAB</a:t>
              </a:r>
              <a:r>
                <a:rPr lang="it-IT" altLang="it-IT" sz="1600" baseline="30000" dirty="0">
                  <a:latin typeface="Adobe Caslon Pro"/>
                </a:rPr>
                <a:t> ®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ML </a:t>
              </a:r>
            </a:p>
          </p:txBody>
        </p:sp>
      </p:grpSp>
      <p:sp>
        <p:nvSpPr>
          <p:cNvPr id="39" name="CasellaDiTesto 47">
            <a:extLst>
              <a:ext uri="{FF2B5EF4-FFF2-40B4-BE49-F238E27FC236}">
                <a16:creationId xmlns:a16="http://schemas.microsoft.com/office/drawing/2014/main" id="{2CC1F17C-856D-42A9-8C86-9FF253E4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97" y="1945480"/>
            <a:ext cx="2676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High number of analysis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for seismic simulations</a:t>
            </a:r>
            <a:endParaRPr lang="it-IT" altLang="it-IT" sz="1000" dirty="0">
              <a:latin typeface="Adobe Caslon Pro"/>
            </a:endParaRPr>
          </a:p>
        </p:txBody>
      </p:sp>
      <p:sp>
        <p:nvSpPr>
          <p:cNvPr id="40" name="Freccia a destra con strisce 50">
            <a:extLst>
              <a:ext uri="{FF2B5EF4-FFF2-40B4-BE49-F238E27FC236}">
                <a16:creationId xmlns:a16="http://schemas.microsoft.com/office/drawing/2014/main" id="{70578605-DEC8-4A20-9DFB-DF997D2DFD94}"/>
              </a:ext>
            </a:extLst>
          </p:cNvPr>
          <p:cNvSpPr/>
          <p:nvPr/>
        </p:nvSpPr>
        <p:spPr>
          <a:xfrm>
            <a:off x="3801022" y="2175162"/>
            <a:ext cx="527050" cy="125413"/>
          </a:xfrm>
          <a:prstGeom prst="stripedRightArrow">
            <a:avLst>
              <a:gd name="adj1" fmla="val 34549"/>
              <a:gd name="adj2" fmla="val 591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pSp>
        <p:nvGrpSpPr>
          <p:cNvPr id="41" name="Gruppo 3">
            <a:extLst>
              <a:ext uri="{FF2B5EF4-FFF2-40B4-BE49-F238E27FC236}">
                <a16:creationId xmlns:a16="http://schemas.microsoft.com/office/drawing/2014/main" id="{F3803C6E-CB25-4427-8268-A89FDDCB27CB}"/>
              </a:ext>
            </a:extLst>
          </p:cNvPr>
          <p:cNvGrpSpPr>
            <a:grpSpLocks/>
          </p:cNvGrpSpPr>
          <p:nvPr/>
        </p:nvGrpSpPr>
        <p:grpSpPr bwMode="auto">
          <a:xfrm>
            <a:off x="8592503" y="2655786"/>
            <a:ext cx="2552700" cy="2428875"/>
            <a:chOff x="9103454" y="2254004"/>
            <a:chExt cx="2551691" cy="2428411"/>
          </a:xfrm>
        </p:grpSpPr>
        <p:sp>
          <p:nvSpPr>
            <p:cNvPr id="42" name="CasellaDiTesto 51">
              <a:extLst>
                <a:ext uri="{FF2B5EF4-FFF2-40B4-BE49-F238E27FC236}">
                  <a16:creationId xmlns:a16="http://schemas.microsoft.com/office/drawing/2014/main" id="{EBFB8B92-88F8-479B-8915-901AFFC05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3454" y="2254004"/>
              <a:ext cx="250981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>
                  <a:latin typeface="Adobe Caslon Pro"/>
                </a:rPr>
                <a:t>Calibration oriented to correspondence of:</a:t>
              </a:r>
              <a:endParaRPr lang="it-IT" altLang="it-IT" sz="1600" i="1">
                <a:latin typeface="Adobe Caslon Pro"/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E428D07-B285-4CFE-8416-EE1CF1E528AE}"/>
                </a:ext>
              </a:extLst>
            </p:cNvPr>
            <p:cNvSpPr txBox="1"/>
            <p:nvPr/>
          </p:nvSpPr>
          <p:spPr>
            <a:xfrm>
              <a:off x="9136778" y="3036492"/>
              <a:ext cx="2518367" cy="16459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9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main</a:t>
              </a:r>
              <a:r>
                <a:rPr lang="it-IT" sz="1600" dirty="0">
                  <a:latin typeface="Adobe Caslon Pro"/>
                </a:rPr>
                <a:t> </a:t>
              </a:r>
              <a:r>
                <a:rPr lang="it-IT" sz="1600" dirty="0" err="1">
                  <a:latin typeface="Adobe Caslon Pro"/>
                </a:rPr>
                <a:t>periods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7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modes</a:t>
              </a:r>
              <a:r>
                <a:rPr lang="it-IT" sz="1600" dirty="0">
                  <a:latin typeface="Adobe Caslon Pro"/>
                </a:rPr>
                <a:t> of </a:t>
              </a:r>
              <a:r>
                <a:rPr lang="it-IT" sz="1600" dirty="0" err="1">
                  <a:latin typeface="Adobe Caslon Pro"/>
                </a:rPr>
                <a:t>vibrating</a:t>
              </a: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>
                  <a:latin typeface="Adobe Caslon Pro"/>
                </a:rPr>
                <a:t>dissipative </a:t>
              </a:r>
              <a:r>
                <a:rPr lang="it-IT" sz="1600" dirty="0" err="1">
                  <a:latin typeface="Adobe Caslon Pro"/>
                </a:rPr>
                <a:t>behavior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</p:txBody>
        </p:sp>
      </p:grp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C4576470-600B-45D7-8982-C3311574C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644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CasellaDiTesto 52">
            <a:extLst>
              <a:ext uri="{FF2B5EF4-FFF2-40B4-BE49-F238E27FC236}">
                <a16:creationId xmlns:a16="http://schemas.microsoft.com/office/drawing/2014/main" id="{5F4CFA00-D3ED-4C47-A012-FD18B90CF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228" y="6311579"/>
            <a:ext cx="4211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Hysteretic model of </a:t>
            </a:r>
            <a:r>
              <a:rPr lang="en-US" altLang="it-IT" sz="1400" i="1" dirty="0" err="1">
                <a:latin typeface="Adobe Caslon Pro" pitchFamily="18" charset="0"/>
              </a:rPr>
              <a:t>Bouc</a:t>
            </a:r>
            <a:r>
              <a:rPr lang="en-US" altLang="it-IT" sz="1400" i="1" dirty="0">
                <a:latin typeface="Adobe Caslon Pro" pitchFamily="18" charset="0"/>
              </a:rPr>
              <a:t> Wen.</a:t>
            </a:r>
            <a:endParaRPr lang="it-IT" altLang="it-IT" sz="1400" i="1" dirty="0">
              <a:latin typeface="Adobe Caslon Pro" pitchFamily="18" charset="0"/>
            </a:endParaRPr>
          </a:p>
        </p:txBody>
      </p:sp>
      <p:sp>
        <p:nvSpPr>
          <p:cNvPr id="21" name="CasellaDiTesto 23">
            <a:extLst>
              <a:ext uri="{FF2B5EF4-FFF2-40B4-BE49-F238E27FC236}">
                <a16:creationId xmlns:a16="http://schemas.microsoft.com/office/drawing/2014/main" id="{10E4B8CB-228E-42AD-BA34-7659A6AD8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50" y="6437746"/>
            <a:ext cx="518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>
                <a:latin typeface="Adobe Caslon Pro" pitchFamily="18" charset="0"/>
              </a:rPr>
              <a:t>Formulation of the problem and examples of hysteretic cycles.</a:t>
            </a:r>
            <a:endParaRPr lang="it-IT" altLang="it-IT" sz="1400" i="1">
              <a:latin typeface="Adobe Caslon Pro" pitchFamily="18" charset="0"/>
            </a:endParaRPr>
          </a:p>
        </p:txBody>
      </p:sp>
      <p:pic>
        <p:nvPicPr>
          <p:cNvPr id="23" name="Immagine 6">
            <a:extLst>
              <a:ext uri="{FF2B5EF4-FFF2-40B4-BE49-F238E27FC236}">
                <a16:creationId xmlns:a16="http://schemas.microsoft.com/office/drawing/2014/main" id="{CE0B7566-EB67-4239-B082-F4A814D3F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32" y="4471688"/>
            <a:ext cx="2709025" cy="15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magine 3">
            <a:extLst>
              <a:ext uri="{FF2B5EF4-FFF2-40B4-BE49-F238E27FC236}">
                <a16:creationId xmlns:a16="http://schemas.microsoft.com/office/drawing/2014/main" id="{C55C987E-C892-47E5-8715-4739531CF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04" y="1803084"/>
            <a:ext cx="3574782" cy="272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magine 5">
            <a:extLst>
              <a:ext uri="{FF2B5EF4-FFF2-40B4-BE49-F238E27FC236}">
                <a16:creationId xmlns:a16="http://schemas.microsoft.com/office/drawing/2014/main" id="{F32F2852-2F46-4A16-B4F2-8E4C5257A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93" y="2558733"/>
            <a:ext cx="2628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magine 7">
            <a:extLst>
              <a:ext uri="{FF2B5EF4-FFF2-40B4-BE49-F238E27FC236}">
                <a16:creationId xmlns:a16="http://schemas.microsoft.com/office/drawing/2014/main" id="{FE69B2DB-3FD8-4040-A624-421A2BC77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96" y="3115656"/>
            <a:ext cx="51657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magine 8">
            <a:extLst>
              <a:ext uri="{FF2B5EF4-FFF2-40B4-BE49-F238E27FC236}">
                <a16:creationId xmlns:a16="http://schemas.microsoft.com/office/drawing/2014/main" id="{A5DF4952-90EE-4A13-BA63-BD52E8138B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24" y="3587663"/>
            <a:ext cx="348297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magine 9">
            <a:extLst>
              <a:ext uri="{FF2B5EF4-FFF2-40B4-BE49-F238E27FC236}">
                <a16:creationId xmlns:a16="http://schemas.microsoft.com/office/drawing/2014/main" id="{6845D35A-68BC-4244-82B8-074404EF6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50" y="4286683"/>
            <a:ext cx="5078413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sellaDiTesto 49">
            <a:extLst>
              <a:ext uri="{FF2B5EF4-FFF2-40B4-BE49-F238E27FC236}">
                <a16:creationId xmlns:a16="http://schemas.microsoft.com/office/drawing/2014/main" id="{0192EE9D-E825-4F67-9AD4-A6FDBC704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31" y="1953895"/>
            <a:ext cx="40528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500" b="1">
                <a:latin typeface="Adobe Caslon Pro" pitchFamily="18" charset="0"/>
              </a:rPr>
              <a:t>Hysteretic model of Bouc Wen</a:t>
            </a:r>
            <a:endParaRPr lang="it-IT" altLang="it-IT" sz="1500" b="1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91E7349-7CF5-4E6C-9F04-B0EC9EA6B9FB}"/>
              </a:ext>
            </a:extLst>
          </p:cNvPr>
          <p:cNvSpPr/>
          <p:nvPr/>
        </p:nvSpPr>
        <p:spPr>
          <a:xfrm>
            <a:off x="6266131" y="1803083"/>
            <a:ext cx="5592762" cy="631825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7A73A4DF-3887-49F3-A2A1-1D608172C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0143 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magine 10">
            <a:extLst>
              <a:ext uri="{FF2B5EF4-FFF2-40B4-BE49-F238E27FC236}">
                <a16:creationId xmlns:a16="http://schemas.microsoft.com/office/drawing/2014/main" id="{13ED0B13-3B08-4B23-BA34-9AE704600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3" r="16850" b="4516"/>
          <a:stretch/>
        </p:blipFill>
        <p:spPr bwMode="auto">
          <a:xfrm>
            <a:off x="6998601" y="4890812"/>
            <a:ext cx="4713730" cy="195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58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37" name="Tabella 6">
            <a:extLst>
              <a:ext uri="{FF2B5EF4-FFF2-40B4-BE49-F238E27FC236}">
                <a16:creationId xmlns:a16="http://schemas.microsoft.com/office/drawing/2014/main" id="{EC6B71E0-5A24-46AE-9382-5FF37994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1" name="Immagine 10">
            <a:extLst>
              <a:ext uri="{FF2B5EF4-FFF2-40B4-BE49-F238E27FC236}">
                <a16:creationId xmlns:a16="http://schemas.microsoft.com/office/drawing/2014/main" id="{4473924C-ADC5-4E89-9717-AC97ADE35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3" r="16850" b="35567"/>
          <a:stretch/>
        </p:blipFill>
        <p:spPr bwMode="auto">
          <a:xfrm>
            <a:off x="6998602" y="3541516"/>
            <a:ext cx="4713730" cy="18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asellaDiTesto 45">
            <a:extLst>
              <a:ext uri="{FF2B5EF4-FFF2-40B4-BE49-F238E27FC236}">
                <a16:creationId xmlns:a16="http://schemas.microsoft.com/office/drawing/2014/main" id="{152B3B26-2B2B-4234-B394-FA5E5BAF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24" y="3772927"/>
            <a:ext cx="1866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main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features</a:t>
            </a:r>
          </a:p>
        </p:txBody>
      </p:sp>
      <p:sp>
        <p:nvSpPr>
          <p:cNvPr id="24" name="CasellaDiTesto 48">
            <a:extLst>
              <a:ext uri="{FF2B5EF4-FFF2-40B4-BE49-F238E27FC236}">
                <a16:creationId xmlns:a16="http://schemas.microsoft.com/office/drawing/2014/main" id="{F9DA88BA-569C-4802-AC9A-597145F5E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99" y="2660883"/>
            <a:ext cx="3006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>
                <a:latin typeface="Adobe Caslon Pro" pitchFamily="18" charset="0"/>
              </a:rPr>
              <a:t>Dataset NGA-WEST 2</a:t>
            </a:r>
            <a:endParaRPr lang="it-IT" altLang="it-IT" sz="1600" i="1" u="sng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25" name="CasellaDiTesto 53">
            <a:extLst>
              <a:ext uri="{FF2B5EF4-FFF2-40B4-BE49-F238E27FC236}">
                <a16:creationId xmlns:a16="http://schemas.microsoft.com/office/drawing/2014/main" id="{64586D49-37F7-46A5-BD84-3739C3A3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824" y="3399865"/>
            <a:ext cx="23304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crustal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</a:t>
            </a: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earthquakes</a:t>
            </a:r>
            <a:endParaRPr lang="it-IT" altLang="it-IT" sz="1600" dirty="0">
              <a:latin typeface="Adobe Caslon Pro" pitchFamily="18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M</a:t>
            </a:r>
            <a:r>
              <a:rPr lang="it-IT" altLang="it-IT" sz="1600" baseline="-25000" dirty="0" err="1">
                <a:latin typeface="Adobe Caslon Pro" pitchFamily="18" charset="0"/>
                <a:sym typeface="Wingdings" panose="05000000000000000000" pitchFamily="2" charset="2"/>
              </a:rPr>
              <a:t>w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&gt; 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R</a:t>
            </a:r>
            <a:r>
              <a:rPr lang="it-IT" altLang="it-IT" sz="1600" baseline="-25000" dirty="0" err="1">
                <a:latin typeface="Adobe Caslon Pro" pitchFamily="18" charset="0"/>
                <a:sym typeface="Wingdings" panose="05000000000000000000" pitchFamily="2" charset="2"/>
              </a:rPr>
              <a:t>rup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&gt; 10 km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V</a:t>
            </a:r>
            <a:r>
              <a:rPr lang="it-IT" altLang="it-IT" sz="1600" baseline="-25000" dirty="0">
                <a:latin typeface="Adobe Caslon Pro" pitchFamily="18" charset="0"/>
                <a:sym typeface="Wingdings" panose="05000000000000000000" pitchFamily="2" charset="2"/>
              </a:rPr>
              <a:t>s30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&gt; 600 m/s</a:t>
            </a:r>
          </a:p>
        </p:txBody>
      </p:sp>
      <p:grpSp>
        <p:nvGrpSpPr>
          <p:cNvPr id="26" name="Gruppo 54">
            <a:extLst>
              <a:ext uri="{FF2B5EF4-FFF2-40B4-BE49-F238E27FC236}">
                <a16:creationId xmlns:a16="http://schemas.microsoft.com/office/drawing/2014/main" id="{00144922-DEDF-4DA6-8BC0-1D5366F1A42A}"/>
              </a:ext>
            </a:extLst>
          </p:cNvPr>
          <p:cNvGrpSpPr>
            <a:grpSpLocks/>
          </p:cNvGrpSpPr>
          <p:nvPr/>
        </p:nvGrpSpPr>
        <p:grpSpPr bwMode="auto">
          <a:xfrm>
            <a:off x="1725499" y="3518927"/>
            <a:ext cx="258762" cy="887413"/>
            <a:chOff x="3788558" y="1776667"/>
            <a:chExt cx="289490" cy="651149"/>
          </a:xfrm>
        </p:grpSpPr>
        <p:cxnSp>
          <p:nvCxnSpPr>
            <p:cNvPr id="32" name="Connettore 1 57">
              <a:extLst>
                <a:ext uri="{FF2B5EF4-FFF2-40B4-BE49-F238E27FC236}">
                  <a16:creationId xmlns:a16="http://schemas.microsoft.com/office/drawing/2014/main" id="{E7EEC697-7772-4A6B-A522-B16E3A95D76F}"/>
                </a:ext>
              </a:extLst>
            </p:cNvPr>
            <p:cNvCxnSpPr/>
            <p:nvPr/>
          </p:nvCxnSpPr>
          <p:spPr>
            <a:xfrm>
              <a:off x="3976816" y="1776667"/>
              <a:ext cx="0" cy="65114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58">
              <a:extLst>
                <a:ext uri="{FF2B5EF4-FFF2-40B4-BE49-F238E27FC236}">
                  <a16:creationId xmlns:a16="http://schemas.microsoft.com/office/drawing/2014/main" id="{0086F60E-6CEC-4DDF-9D17-5680A49E1B65}"/>
                </a:ext>
              </a:extLst>
            </p:cNvPr>
            <p:cNvCxnSpPr/>
            <p:nvPr/>
          </p:nvCxnSpPr>
          <p:spPr>
            <a:xfrm>
              <a:off x="3788558" y="2085351"/>
              <a:ext cx="191810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68">
              <a:extLst>
                <a:ext uri="{FF2B5EF4-FFF2-40B4-BE49-F238E27FC236}">
                  <a16:creationId xmlns:a16="http://schemas.microsoft.com/office/drawing/2014/main" id="{8435D15E-B5FB-4AB6-B982-AA58FB51A8D5}"/>
                </a:ext>
              </a:extLst>
            </p:cNvPr>
            <p:cNvCxnSpPr/>
            <p:nvPr/>
          </p:nvCxnSpPr>
          <p:spPr>
            <a:xfrm>
              <a:off x="3971487" y="2420827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69">
              <a:extLst>
                <a:ext uri="{FF2B5EF4-FFF2-40B4-BE49-F238E27FC236}">
                  <a16:creationId xmlns:a16="http://schemas.microsoft.com/office/drawing/2014/main" id="{D29AED66-F817-4229-9E65-27D88B3CF95C}"/>
                </a:ext>
              </a:extLst>
            </p:cNvPr>
            <p:cNvCxnSpPr/>
            <p:nvPr/>
          </p:nvCxnSpPr>
          <p:spPr>
            <a:xfrm>
              <a:off x="3971487" y="1784821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ccia a destra con strisce 55">
            <a:extLst>
              <a:ext uri="{FF2B5EF4-FFF2-40B4-BE49-F238E27FC236}">
                <a16:creationId xmlns:a16="http://schemas.microsoft.com/office/drawing/2014/main" id="{01051DF5-C62C-44BB-8E44-1B6CB2BC42A5}"/>
              </a:ext>
            </a:extLst>
          </p:cNvPr>
          <p:cNvSpPr/>
          <p:nvPr/>
        </p:nvSpPr>
        <p:spPr>
          <a:xfrm>
            <a:off x="3339986" y="2721208"/>
            <a:ext cx="528638" cy="125412"/>
          </a:xfrm>
          <a:prstGeom prst="stripedRightArrow">
            <a:avLst>
              <a:gd name="adj1" fmla="val 34549"/>
              <a:gd name="adj2" fmla="val 591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40" name="CasellaDiTesto 56">
            <a:extLst>
              <a:ext uri="{FF2B5EF4-FFF2-40B4-BE49-F238E27FC236}">
                <a16:creationId xmlns:a16="http://schemas.microsoft.com/office/drawing/2014/main" id="{57326C3A-A819-4CB7-852D-68A34C974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336" y="2660883"/>
            <a:ext cx="2768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206 ground motions</a:t>
            </a:r>
          </a:p>
        </p:txBody>
      </p:sp>
      <p:sp>
        <p:nvSpPr>
          <p:cNvPr id="41" name="CasellaDiTesto 70">
            <a:extLst>
              <a:ext uri="{FF2B5EF4-FFF2-40B4-BE49-F238E27FC236}">
                <a16:creationId xmlns:a16="http://schemas.microsoft.com/office/drawing/2014/main" id="{26DDC158-A050-436C-9461-B5F5183DE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10" y="3645927"/>
            <a:ext cx="1474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fault </a:t>
            </a: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mechanism</a:t>
            </a:r>
            <a:endParaRPr lang="it-IT" altLang="it-IT" sz="1600" dirty="0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42" name="CasellaDiTesto 71">
            <a:extLst>
              <a:ext uri="{FF2B5EF4-FFF2-40B4-BE49-F238E27FC236}">
                <a16:creationId xmlns:a16="http://schemas.microsoft.com/office/drawing/2014/main" id="{17162A86-6361-4BB5-A464-6FB7DA6AC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946" y="3570286"/>
            <a:ext cx="2794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reverse</a:t>
            </a:r>
            <a:r>
              <a:rPr lang="it-IT" altLang="it-IT" sz="1600">
                <a:latin typeface="Adobe Caslon Pro" pitchFamily="18" charset="0"/>
                <a:sym typeface="Wingdings" panose="05000000000000000000" pitchFamily="2" charset="2"/>
              </a:rPr>
              <a:t> </a:t>
            </a: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REV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200">
              <a:latin typeface="Adobe Caslon Pro" pitchFamily="18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strike slip SS</a:t>
            </a:r>
          </a:p>
        </p:txBody>
      </p:sp>
      <p:grpSp>
        <p:nvGrpSpPr>
          <p:cNvPr id="43" name="Gruppo 40">
            <a:extLst>
              <a:ext uri="{FF2B5EF4-FFF2-40B4-BE49-F238E27FC236}">
                <a16:creationId xmlns:a16="http://schemas.microsoft.com/office/drawing/2014/main" id="{8F17FBCA-FF72-437E-9325-23B04419F091}"/>
              </a:ext>
            </a:extLst>
          </p:cNvPr>
          <p:cNvGrpSpPr>
            <a:grpSpLocks/>
          </p:cNvGrpSpPr>
          <p:nvPr/>
        </p:nvGrpSpPr>
        <p:grpSpPr bwMode="auto">
          <a:xfrm>
            <a:off x="5461421" y="3555999"/>
            <a:ext cx="258762" cy="885825"/>
            <a:chOff x="3788558" y="1776667"/>
            <a:chExt cx="289490" cy="651149"/>
          </a:xfrm>
        </p:grpSpPr>
        <p:cxnSp>
          <p:nvCxnSpPr>
            <p:cNvPr id="44" name="Connettore 1 41">
              <a:extLst>
                <a:ext uri="{FF2B5EF4-FFF2-40B4-BE49-F238E27FC236}">
                  <a16:creationId xmlns:a16="http://schemas.microsoft.com/office/drawing/2014/main" id="{DD0E8F76-C63D-4FE5-B082-F76B807FD43C}"/>
                </a:ext>
              </a:extLst>
            </p:cNvPr>
            <p:cNvCxnSpPr/>
            <p:nvPr/>
          </p:nvCxnSpPr>
          <p:spPr>
            <a:xfrm>
              <a:off x="3976816" y="1776667"/>
              <a:ext cx="0" cy="65114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EACFB97-CC40-42DE-AEFB-CFAC9AC14FC8}"/>
                </a:ext>
              </a:extLst>
            </p:cNvPr>
            <p:cNvCxnSpPr/>
            <p:nvPr/>
          </p:nvCxnSpPr>
          <p:spPr>
            <a:xfrm>
              <a:off x="3788558" y="2084737"/>
              <a:ext cx="191810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7">
              <a:extLst>
                <a:ext uri="{FF2B5EF4-FFF2-40B4-BE49-F238E27FC236}">
                  <a16:creationId xmlns:a16="http://schemas.microsoft.com/office/drawing/2014/main" id="{CF6D7F12-003A-476C-ACEA-C822BD3B88D3}"/>
                </a:ext>
              </a:extLst>
            </p:cNvPr>
            <p:cNvCxnSpPr/>
            <p:nvPr/>
          </p:nvCxnSpPr>
          <p:spPr>
            <a:xfrm>
              <a:off x="3971487" y="2420814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9">
              <a:extLst>
                <a:ext uri="{FF2B5EF4-FFF2-40B4-BE49-F238E27FC236}">
                  <a16:creationId xmlns:a16="http://schemas.microsoft.com/office/drawing/2014/main" id="{5D131674-0AEC-4E94-9A47-44FDDEC89A7F}"/>
                </a:ext>
              </a:extLst>
            </p:cNvPr>
            <p:cNvCxnSpPr/>
            <p:nvPr/>
          </p:nvCxnSpPr>
          <p:spPr>
            <a:xfrm>
              <a:off x="3971487" y="1784835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3CDD594F-2EE3-4338-B3A2-4CC9A00C5FC9}"/>
              </a:ext>
            </a:extLst>
          </p:cNvPr>
          <p:cNvGrpSpPr>
            <a:grpSpLocks/>
          </p:cNvGrpSpPr>
          <p:nvPr/>
        </p:nvGrpSpPr>
        <p:grpSpPr bwMode="auto">
          <a:xfrm>
            <a:off x="1921191" y="4593783"/>
            <a:ext cx="4697412" cy="1398588"/>
            <a:chOff x="1814302" y="4350145"/>
            <a:chExt cx="4698086" cy="1398666"/>
          </a:xfrm>
        </p:grpSpPr>
        <p:pic>
          <p:nvPicPr>
            <p:cNvPr id="49" name="Immagine 1">
              <a:extLst>
                <a:ext uri="{FF2B5EF4-FFF2-40B4-BE49-F238E27FC236}">
                  <a16:creationId xmlns:a16="http://schemas.microsoft.com/office/drawing/2014/main" id="{0DE63EC3-307A-40AF-9357-E1BE7FB7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132" y="4350145"/>
              <a:ext cx="2325256" cy="138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Immagine 2">
              <a:extLst>
                <a:ext uri="{FF2B5EF4-FFF2-40B4-BE49-F238E27FC236}">
                  <a16:creationId xmlns:a16="http://schemas.microsoft.com/office/drawing/2014/main" id="{823D0576-9613-4646-9482-3AABC2CA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302" y="4430967"/>
              <a:ext cx="2216106" cy="1317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7F2A243C-3884-4842-8DC0-F4D2FD374C39}"/>
              </a:ext>
            </a:extLst>
          </p:cNvPr>
          <p:cNvGrpSpPr>
            <a:grpSpLocks/>
          </p:cNvGrpSpPr>
          <p:nvPr/>
        </p:nvGrpSpPr>
        <p:grpSpPr bwMode="auto">
          <a:xfrm>
            <a:off x="985518" y="4660340"/>
            <a:ext cx="6039110" cy="1592083"/>
            <a:chOff x="1582743" y="4429511"/>
            <a:chExt cx="7132205" cy="1591266"/>
          </a:xfrm>
        </p:grpSpPr>
        <p:sp>
          <p:nvSpPr>
            <p:cNvPr id="52" name="CasellaDiTesto 46">
              <a:extLst>
                <a:ext uri="{FF2B5EF4-FFF2-40B4-BE49-F238E27FC236}">
                  <a16:creationId xmlns:a16="http://schemas.microsoft.com/office/drawing/2014/main" id="{0DE75087-16A4-4931-BF67-532CE5FA5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487" y="4966642"/>
              <a:ext cx="2389836" cy="1028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</a:rPr>
                <a:t>PGA [</a:t>
              </a:r>
              <a:r>
                <a:rPr lang="it-IT" altLang="it-IT" sz="1600" i="1" dirty="0">
                  <a:latin typeface="Adobe Caslon Pro" pitchFamily="18" charset="0"/>
                </a:rPr>
                <a:t>g</a:t>
              </a:r>
              <a:r>
                <a:rPr lang="it-IT" altLang="it-IT" sz="1600" dirty="0">
                  <a:latin typeface="Adobe Caslon Pro" pitchFamily="18" charset="0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PGV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cm/s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PGD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</p:txBody>
        </p:sp>
        <p:sp>
          <p:nvSpPr>
            <p:cNvPr id="53" name="CasellaDiTesto 50">
              <a:extLst>
                <a:ext uri="{FF2B5EF4-FFF2-40B4-BE49-F238E27FC236}">
                  <a16:creationId xmlns:a16="http://schemas.microsoft.com/office/drawing/2014/main" id="{8E9B02C6-08FA-4884-B966-171F88621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2743" y="4429511"/>
              <a:ext cx="276793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i="1" dirty="0" err="1">
                  <a:latin typeface="Adobe Caslon Pro" pitchFamily="18" charset="0"/>
                  <a:sym typeface="Wingdings" panose="05000000000000000000" pitchFamily="2" charset="2"/>
                </a:rPr>
                <a:t>IMs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</a:t>
              </a: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investigated</a:t>
              </a:r>
              <a:endParaRPr lang="it-IT" altLang="it-IT" sz="1600" dirty="0">
                <a:latin typeface="Adobe Caslon Pro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4" name="CasellaDiTesto 59">
              <a:extLst>
                <a:ext uri="{FF2B5EF4-FFF2-40B4-BE49-F238E27FC236}">
                  <a16:creationId xmlns:a16="http://schemas.microsoft.com/office/drawing/2014/main" id="{DB725CEC-51BD-498A-94AE-092CC0F69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338" y="4966642"/>
              <a:ext cx="2389835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Sa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g rad</a:t>
              </a:r>
              <a:r>
                <a:rPr lang="it-IT" altLang="it-IT" sz="1600" i="1" baseline="30000" dirty="0">
                  <a:latin typeface="Adobe Caslon Pro" pitchFamily="18" charset="0"/>
                  <a:sym typeface="Wingdings" panose="05000000000000000000" pitchFamily="2" charset="2"/>
                </a:rPr>
                <a:t>2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 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Sv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 </a:t>
              </a:r>
              <a:r>
                <a:rPr lang="it-IT" altLang="it-IT" sz="1600" i="1" dirty="0" err="1">
                  <a:latin typeface="Adobe Caslon Pro" pitchFamily="18" charset="0"/>
                  <a:sym typeface="Wingdings" panose="05000000000000000000" pitchFamily="2" charset="2"/>
                </a:rPr>
                <a:t>rad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/s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Sd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</p:txBody>
        </p:sp>
        <p:sp>
          <p:nvSpPr>
            <p:cNvPr id="58" name="CasellaDiTesto 59">
              <a:extLst>
                <a:ext uri="{FF2B5EF4-FFF2-40B4-BE49-F238E27FC236}">
                  <a16:creationId xmlns:a16="http://schemas.microsoft.com/office/drawing/2014/main" id="{6A987346-E9B8-49DF-A19B-625F7120D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9208" y="4881542"/>
              <a:ext cx="2505740" cy="707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PSa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g rad</a:t>
              </a:r>
              <a:r>
                <a:rPr lang="it-IT" altLang="it-IT" sz="1600" i="1" baseline="30000" dirty="0">
                  <a:latin typeface="Adobe Caslon Pro" pitchFamily="18" charset="0"/>
                  <a:sym typeface="Wingdings" panose="05000000000000000000" pitchFamily="2" charset="2"/>
                </a:rPr>
                <a:t>2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PSv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 </a:t>
              </a:r>
              <a:r>
                <a:rPr lang="it-IT" altLang="it-IT" sz="1600" i="1" dirty="0" err="1">
                  <a:latin typeface="Adobe Caslon Pro" pitchFamily="18" charset="0"/>
                  <a:sym typeface="Wingdings" panose="05000000000000000000" pitchFamily="2" charset="2"/>
                </a:rPr>
                <a:t>rad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/s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</p:txBody>
        </p:sp>
      </p:grpSp>
      <p:sp>
        <p:nvSpPr>
          <p:cNvPr id="55" name="Rettangolo 54">
            <a:extLst>
              <a:ext uri="{FF2B5EF4-FFF2-40B4-BE49-F238E27FC236}">
                <a16:creationId xmlns:a16="http://schemas.microsoft.com/office/drawing/2014/main" id="{2B6345FC-344E-496F-86EB-8A721539A2D8}"/>
              </a:ext>
            </a:extLst>
          </p:cNvPr>
          <p:cNvSpPr/>
          <p:nvPr/>
        </p:nvSpPr>
        <p:spPr>
          <a:xfrm>
            <a:off x="898411" y="2525945"/>
            <a:ext cx="5270500" cy="633413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pic>
        <p:nvPicPr>
          <p:cNvPr id="56" name="Immagine 10">
            <a:extLst>
              <a:ext uri="{FF2B5EF4-FFF2-40B4-BE49-F238E27FC236}">
                <a16:creationId xmlns:a16="http://schemas.microsoft.com/office/drawing/2014/main" id="{B1005F31-A18C-48FA-97C0-1E7565A4F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7309" b="65209"/>
          <a:stretch/>
        </p:blipFill>
        <p:spPr bwMode="auto">
          <a:xfrm>
            <a:off x="7024628" y="1732259"/>
            <a:ext cx="4687704" cy="185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70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209 0.298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59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CasellaDiTesto 20">
            <a:extLst>
              <a:ext uri="{FF2B5EF4-FFF2-40B4-BE49-F238E27FC236}">
                <a16:creationId xmlns:a16="http://schemas.microsoft.com/office/drawing/2014/main" id="{DD863667-7EEA-4BEA-98B1-A5FFB3BCE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72" y="6232220"/>
            <a:ext cx="74862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Acceleration, velocity and displacement response spectra with mean value,</a:t>
            </a:r>
            <a:r>
              <a:rPr lang="it-IT" altLang="it-IT" sz="1400" i="1" dirty="0">
                <a:latin typeface="Adobe Caslon Pro" pitchFamily="18" charset="0"/>
              </a:rPr>
              <a:t> 10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and 90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quantile.</a:t>
            </a:r>
          </a:p>
        </p:txBody>
      </p:sp>
      <p:pic>
        <p:nvPicPr>
          <p:cNvPr id="22" name="Immagine 3">
            <a:extLst>
              <a:ext uri="{FF2B5EF4-FFF2-40B4-BE49-F238E27FC236}">
                <a16:creationId xmlns:a16="http://schemas.microsoft.com/office/drawing/2014/main" id="{17C36659-4FD6-4675-B0B3-FA93C00D0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b="751"/>
          <a:stretch>
            <a:fillRect/>
          </a:stretch>
        </p:blipFill>
        <p:spPr bwMode="auto">
          <a:xfrm>
            <a:off x="234159" y="2801359"/>
            <a:ext cx="6989008" cy="32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o 1">
            <a:extLst>
              <a:ext uri="{FF2B5EF4-FFF2-40B4-BE49-F238E27FC236}">
                <a16:creationId xmlns:a16="http://schemas.microsoft.com/office/drawing/2014/main" id="{82EDE74C-3D71-42F8-971A-623A36813E69}"/>
              </a:ext>
            </a:extLst>
          </p:cNvPr>
          <p:cNvGrpSpPr>
            <a:grpSpLocks/>
          </p:cNvGrpSpPr>
          <p:nvPr/>
        </p:nvGrpSpPr>
        <p:grpSpPr bwMode="auto">
          <a:xfrm>
            <a:off x="7473810" y="2968566"/>
            <a:ext cx="4078428" cy="2857183"/>
            <a:chOff x="7341870" y="3231300"/>
            <a:chExt cx="4078328" cy="2856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8" name="Immagine 38">
              <a:extLst>
                <a:ext uri="{FF2B5EF4-FFF2-40B4-BE49-F238E27FC236}">
                  <a16:creationId xmlns:a16="http://schemas.microsoft.com/office/drawing/2014/main" id="{9EC32CDE-B473-4FB5-AB5C-1BA81894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5" t="42935"/>
            <a:stretch/>
          </p:blipFill>
          <p:spPr bwMode="auto">
            <a:xfrm>
              <a:off x="7341870" y="3231300"/>
              <a:ext cx="4078328" cy="28526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Immagine 41">
              <a:extLst>
                <a:ext uri="{FF2B5EF4-FFF2-40B4-BE49-F238E27FC236}">
                  <a16:creationId xmlns:a16="http://schemas.microsoft.com/office/drawing/2014/main" id="{DAA373E3-0627-4D51-84E2-76207088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02" t="63193" r="8180" b="349"/>
            <a:stretch>
              <a:fillRect/>
            </a:stretch>
          </p:blipFill>
          <p:spPr bwMode="auto">
            <a:xfrm>
              <a:off x="10030788" y="3949531"/>
              <a:ext cx="1373245" cy="21115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Immagine 42">
              <a:extLst>
                <a:ext uri="{FF2B5EF4-FFF2-40B4-BE49-F238E27FC236}">
                  <a16:creationId xmlns:a16="http://schemas.microsoft.com/office/drawing/2014/main" id="{EE7E877B-9A9C-4D11-9C62-FC043489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42" t="87334" r="20644" b="291"/>
            <a:stretch>
              <a:fillRect/>
            </a:stretch>
          </p:blipFill>
          <p:spPr bwMode="auto">
            <a:xfrm>
              <a:off x="7341870" y="5356913"/>
              <a:ext cx="2688918" cy="7311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5838DC8C-D632-4E97-B288-F9D538A2F8BD}"/>
              </a:ext>
            </a:extLst>
          </p:cNvPr>
          <p:cNvSpPr/>
          <p:nvPr/>
        </p:nvSpPr>
        <p:spPr>
          <a:xfrm>
            <a:off x="10162794" y="4313930"/>
            <a:ext cx="1389444" cy="77639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35" name="CasellaDiTesto 20">
            <a:extLst>
              <a:ext uri="{FF2B5EF4-FFF2-40B4-BE49-F238E27FC236}">
                <a16:creationId xmlns:a16="http://schemas.microsoft.com/office/drawing/2014/main" id="{38936F04-3DA0-4D14-A6E5-D2B6A8B7F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859" y="6252411"/>
            <a:ext cx="40784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 pitchFamily="18" charset="0"/>
              </a:rPr>
              <a:t>Scatter</a:t>
            </a:r>
            <a:r>
              <a:rPr lang="it-IT" altLang="it-IT" sz="1400" i="1" dirty="0">
                <a:latin typeface="Adobe Caslon Pro" pitchFamily="18" charset="0"/>
              </a:rPr>
              <a:t> plot for </a:t>
            </a:r>
            <a:r>
              <a:rPr lang="it-IT" altLang="it-IT" sz="1400" i="1" dirty="0" err="1">
                <a:latin typeface="Adobe Caslon Pro" pitchFamily="18" charset="0"/>
              </a:rPr>
              <a:t>correlation</a:t>
            </a:r>
            <a:r>
              <a:rPr lang="it-IT" altLang="it-IT" sz="1400" i="1" dirty="0">
                <a:latin typeface="Adobe Caslon Pro" pitchFamily="18" charset="0"/>
              </a:rPr>
              <a:t>.</a:t>
            </a:r>
          </a:p>
        </p:txBody>
      </p:sp>
      <p:sp>
        <p:nvSpPr>
          <p:cNvPr id="36" name="Segnaposto testo 2">
            <a:extLst>
              <a:ext uri="{FF2B5EF4-FFF2-40B4-BE49-F238E27FC236}">
                <a16:creationId xmlns:a16="http://schemas.microsoft.com/office/drawing/2014/main" id="{4D81BD86-6C40-4D86-8A2E-698476E1E61E}"/>
              </a:ext>
            </a:extLst>
          </p:cNvPr>
          <p:cNvSpPr txBox="1">
            <a:spLocks/>
          </p:cNvSpPr>
          <p:nvPr/>
        </p:nvSpPr>
        <p:spPr>
          <a:xfrm>
            <a:off x="6096000" y="1843255"/>
            <a:ext cx="5971650" cy="117002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Data exploration of recorded gms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Scatter plot and statistic tools to evaluate proper </a:t>
            </a:r>
            <a:r>
              <a:rPr lang="it-IT" i="1">
                <a:latin typeface="Adobe Caslon Pro"/>
              </a:rPr>
              <a:t>IM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endParaRPr lang="en-GB" dirty="0">
              <a:latin typeface="Adobe Caslon Pro"/>
            </a:endParaRPr>
          </a:p>
        </p:txBody>
      </p:sp>
      <p:graphicFrame>
        <p:nvGraphicFramePr>
          <p:cNvPr id="37" name="Tabella 6">
            <a:extLst>
              <a:ext uri="{FF2B5EF4-FFF2-40B4-BE49-F238E27FC236}">
                <a16:creationId xmlns:a16="http://schemas.microsoft.com/office/drawing/2014/main" id="{EC6B71E0-5A24-46AE-9382-5FF37994CA2E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51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o 53">
            <a:extLst>
              <a:ext uri="{FF2B5EF4-FFF2-40B4-BE49-F238E27FC236}">
                <a16:creationId xmlns:a16="http://schemas.microsoft.com/office/drawing/2014/main" id="{795219A6-97ED-4E9B-A22F-97CBA9B90FFA}"/>
              </a:ext>
            </a:extLst>
          </p:cNvPr>
          <p:cNvGrpSpPr/>
          <p:nvPr/>
        </p:nvGrpSpPr>
        <p:grpSpPr>
          <a:xfrm>
            <a:off x="1035101" y="2084559"/>
            <a:ext cx="6873090" cy="3578279"/>
            <a:chOff x="2932987" y="2458113"/>
            <a:chExt cx="6639276" cy="345655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/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957" t="-426" r="-287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472" r="-235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/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901" r="-270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/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1010" r="-35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ttore 4 18">
              <a:extLst>
                <a:ext uri="{FF2B5EF4-FFF2-40B4-BE49-F238E27FC236}">
                  <a16:creationId xmlns:a16="http://schemas.microsoft.com/office/drawing/2014/main" id="{EEF92A49-1F1E-4174-ABCC-89979BE91E55}"/>
                </a:ext>
              </a:extLst>
            </p:cNvPr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grpFill/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8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6711" y="2409929"/>
            <a:ext cx="3505200" cy="581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60C3FC9-9849-4D32-8510-153F7AF7A7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077" y="5587085"/>
            <a:ext cx="7305675" cy="809625"/>
          </a:xfrm>
          <a:prstGeom prst="rect">
            <a:avLst/>
          </a:prstGeom>
        </p:spPr>
      </p:pic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D7C62228-3075-41A3-90F4-1BE77458B6B6}"/>
              </a:ext>
            </a:extLst>
          </p:cNvPr>
          <p:cNvSpPr txBox="1">
            <a:spLocks/>
          </p:cNvSpPr>
          <p:nvPr/>
        </p:nvSpPr>
        <p:spPr>
          <a:xfrm>
            <a:off x="8959288" y="2990954"/>
            <a:ext cx="3557241" cy="2096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 (i)  hazard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(ii) 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(iii) </a:t>
            </a:r>
            <a:r>
              <a:rPr lang="it-IT" dirty="0" err="1">
                <a:latin typeface="Adobe Caslon Pro"/>
              </a:rPr>
              <a:t>damage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(iv) </a:t>
            </a:r>
            <a:r>
              <a:rPr lang="it-IT" dirty="0" err="1">
                <a:latin typeface="Adobe Caslon Pro"/>
              </a:rPr>
              <a:t>loss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69EFA83-9793-480E-9574-4E024DB95C72}"/>
              </a:ext>
            </a:extLst>
          </p:cNvPr>
          <p:cNvSpPr/>
          <p:nvPr/>
        </p:nvSpPr>
        <p:spPr>
          <a:xfrm>
            <a:off x="1028506" y="2867873"/>
            <a:ext cx="1652432" cy="19952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8BABE-5C3F-470F-B015-D9D2EC2E94AA}"/>
              </a:ext>
            </a:extLst>
          </p:cNvPr>
          <p:cNvSpPr/>
          <p:nvPr/>
        </p:nvSpPr>
        <p:spPr>
          <a:xfrm>
            <a:off x="7278802" y="5762352"/>
            <a:ext cx="930734" cy="3692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8EBCF8-8E13-4FD1-8FBB-5B68A6DC0117}"/>
              </a:ext>
            </a:extLst>
          </p:cNvPr>
          <p:cNvSpPr/>
          <p:nvPr/>
        </p:nvSpPr>
        <p:spPr>
          <a:xfrm>
            <a:off x="8942359" y="3062074"/>
            <a:ext cx="2399095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A399434-7528-4428-B192-57F1B8FE801D}"/>
              </a:ext>
            </a:extLst>
          </p:cNvPr>
          <p:cNvSpPr/>
          <p:nvPr/>
        </p:nvSpPr>
        <p:spPr>
          <a:xfrm>
            <a:off x="5662652" y="5762352"/>
            <a:ext cx="1565933" cy="3692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1B02351-C0A7-4513-8900-469A3EF1ED10}"/>
              </a:ext>
            </a:extLst>
          </p:cNvPr>
          <p:cNvSpPr/>
          <p:nvPr/>
        </p:nvSpPr>
        <p:spPr>
          <a:xfrm>
            <a:off x="8949823" y="3621815"/>
            <a:ext cx="2399095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39FE68C-3A9E-4CB1-80D0-B8D54077BCA4}"/>
              </a:ext>
            </a:extLst>
          </p:cNvPr>
          <p:cNvSpPr/>
          <p:nvPr/>
        </p:nvSpPr>
        <p:spPr>
          <a:xfrm>
            <a:off x="8949823" y="4167161"/>
            <a:ext cx="2399095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F1842C3-1C50-4E2E-976B-FD47EA686D62}"/>
              </a:ext>
            </a:extLst>
          </p:cNvPr>
          <p:cNvSpPr/>
          <p:nvPr/>
        </p:nvSpPr>
        <p:spPr>
          <a:xfrm>
            <a:off x="8949823" y="4687605"/>
            <a:ext cx="2399095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2C285DF-168F-421C-90F1-740633A0CBA7}"/>
              </a:ext>
            </a:extLst>
          </p:cNvPr>
          <p:cNvSpPr/>
          <p:nvPr/>
        </p:nvSpPr>
        <p:spPr>
          <a:xfrm>
            <a:off x="2733457" y="2867871"/>
            <a:ext cx="1722079" cy="19952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CCE98F5-FE37-4B82-9541-40AAEF274ECB}"/>
              </a:ext>
            </a:extLst>
          </p:cNvPr>
          <p:cNvSpPr/>
          <p:nvPr/>
        </p:nvSpPr>
        <p:spPr>
          <a:xfrm>
            <a:off x="4427338" y="2867872"/>
            <a:ext cx="1774598" cy="199529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7C80009-2357-4B5D-AC25-02B85112562D}"/>
              </a:ext>
            </a:extLst>
          </p:cNvPr>
          <p:cNvSpPr/>
          <p:nvPr/>
        </p:nvSpPr>
        <p:spPr>
          <a:xfrm>
            <a:off x="6201936" y="2855441"/>
            <a:ext cx="1649750" cy="205134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FF05C4B8-7085-4991-8884-DBF9A3DC95FE}"/>
              </a:ext>
            </a:extLst>
          </p:cNvPr>
          <p:cNvSpPr/>
          <p:nvPr/>
        </p:nvSpPr>
        <p:spPr>
          <a:xfrm>
            <a:off x="4307610" y="5762352"/>
            <a:ext cx="1304826" cy="3692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453C09CF-1213-46AC-851D-C2A7431AAD9E}"/>
              </a:ext>
            </a:extLst>
          </p:cNvPr>
          <p:cNvSpPr/>
          <p:nvPr/>
        </p:nvSpPr>
        <p:spPr>
          <a:xfrm>
            <a:off x="3271812" y="5762352"/>
            <a:ext cx="1005316" cy="3692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961573F-A527-47E2-B032-1251178707BD}"/>
              </a:ext>
            </a:extLst>
          </p:cNvPr>
          <p:cNvSpPr/>
          <p:nvPr/>
        </p:nvSpPr>
        <p:spPr>
          <a:xfrm>
            <a:off x="8225397" y="2473403"/>
            <a:ext cx="554962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5FC1D0A-E925-44B8-B423-06FA18052518}"/>
              </a:ext>
            </a:extLst>
          </p:cNvPr>
          <p:cNvSpPr/>
          <p:nvPr/>
        </p:nvSpPr>
        <p:spPr>
          <a:xfrm>
            <a:off x="9200554" y="2473403"/>
            <a:ext cx="554962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0E4FBFC-9578-45F4-9E9A-935637F84A99}"/>
              </a:ext>
            </a:extLst>
          </p:cNvPr>
          <p:cNvSpPr/>
          <p:nvPr/>
        </p:nvSpPr>
        <p:spPr>
          <a:xfrm>
            <a:off x="10209231" y="2473403"/>
            <a:ext cx="554962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4CB4D5AF-AE1F-4B33-A97B-34D8444335E4}"/>
              </a:ext>
            </a:extLst>
          </p:cNvPr>
          <p:cNvSpPr/>
          <p:nvPr/>
        </p:nvSpPr>
        <p:spPr>
          <a:xfrm>
            <a:off x="11156948" y="2473403"/>
            <a:ext cx="554962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36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60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900184" y="2651959"/>
            <a:ext cx="7665401" cy="367021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>
                <a:latin typeface="Adobe Caslon Pro"/>
              </a:rPr>
              <a:t>Codes: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 Ground motions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Ground_motions = load('accelrot_cellarray.mat');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NN = [1, 2, 3, 4, 5, 6, 7, 8, 9, 10, 11, 12, 13, 14, 16, 17, 19, 21, 23, 24,...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25, 26, 28, 29, 30, 31, 32, 33, 34, 36, 37]; % number ID of the SS ground motions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DT = [0.01 , 0.01 , 0.005, 0.005, 0.005, 0.005, 0.02 , 0.02, 0.02,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0.01 , 0.01 , 0.02 , 0.02 , 0.02 , 0.02 , 0.02 , 0.02, 0.01, 0.01,...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0.005, 0.005, 0.005, 0.005, 0.02 , 0.005, 0.005, 0.01, 0.01, 0.01,...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0.005, 0.005, 0.02 , 0.005, 0.01 , 0.01]; % integration time step </a:t>
            </a:r>
            <a:endParaRPr lang="en-GB" sz="1600" i="1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FBFC28F1-2067-43FC-9588-B62F2E56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41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61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CasellaDiTesto 26">
            <a:extLst>
              <a:ext uri="{FF2B5EF4-FFF2-40B4-BE49-F238E27FC236}">
                <a16:creationId xmlns:a16="http://schemas.microsoft.com/office/drawing/2014/main" id="{DBDD9EC7-82F7-4E5A-A7DE-EE95966B9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55" y="3402665"/>
            <a:ext cx="10391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dirty="0" err="1">
                <a:latin typeface="Adobe Caslon Pro"/>
              </a:rPr>
              <a:t>Document</a:t>
            </a:r>
            <a:r>
              <a:rPr lang="it-IT" altLang="it-IT" sz="1400" dirty="0">
                <a:latin typeface="Adobe Caslon Pro"/>
              </a:rPr>
              <a:t> </a:t>
            </a:r>
            <a:r>
              <a:rPr lang="it-IT" altLang="it-IT" sz="1400" i="1" dirty="0">
                <a:latin typeface="Adobe Caslon Pro"/>
              </a:rPr>
              <a:t>FEMA 356 </a:t>
            </a:r>
            <a:r>
              <a:rPr lang="it-IT" altLang="it-IT" sz="1400" dirty="0">
                <a:latin typeface="Adobe Caslon Pro"/>
              </a:rPr>
              <a:t>- </a:t>
            </a:r>
            <a:r>
              <a:rPr lang="en-US" altLang="it-IT" sz="1400" i="1" dirty="0" err="1">
                <a:latin typeface="Adobe Caslon Pro"/>
              </a:rPr>
              <a:t>Prestandard</a:t>
            </a:r>
            <a:r>
              <a:rPr lang="en-US" altLang="it-IT" sz="1400" i="1" dirty="0">
                <a:latin typeface="Adobe Caslon Pro"/>
              </a:rPr>
              <a:t> and Commentary for the Seismic Rehabilitation of Buildings; Table C1-3 - Structural Performance Levels and Damage.</a:t>
            </a:r>
            <a:endParaRPr lang="it-IT" altLang="it-IT" sz="1400" i="1" dirty="0">
              <a:latin typeface="Adobe Caslon Pro"/>
            </a:endParaRPr>
          </a:p>
        </p:txBody>
      </p:sp>
      <p:grpSp>
        <p:nvGrpSpPr>
          <p:cNvPr id="20" name="Gruppo 9">
            <a:extLst>
              <a:ext uri="{FF2B5EF4-FFF2-40B4-BE49-F238E27FC236}">
                <a16:creationId xmlns:a16="http://schemas.microsoft.com/office/drawing/2014/main" id="{CA3CFAD9-07F8-45D8-80A0-88C019FDB749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2508093"/>
            <a:ext cx="10572750" cy="931626"/>
            <a:chOff x="1365070" y="1229840"/>
            <a:chExt cx="10572571" cy="932576"/>
          </a:xfrm>
        </p:grpSpPr>
        <p:pic>
          <p:nvPicPr>
            <p:cNvPr id="21" name="Immagine 2">
              <a:extLst>
                <a:ext uri="{FF2B5EF4-FFF2-40B4-BE49-F238E27FC236}">
                  <a16:creationId xmlns:a16="http://schemas.microsoft.com/office/drawing/2014/main" id="{90FBD609-F468-45B3-9062-02B7373D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070" y="1232253"/>
              <a:ext cx="5238919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Immagine 8">
              <a:extLst>
                <a:ext uri="{FF2B5EF4-FFF2-40B4-BE49-F238E27FC236}">
                  <a16:creationId xmlns:a16="http://schemas.microsoft.com/office/drawing/2014/main" id="{5D979ADF-6557-4715-BC2D-D37E2590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709" y="1229840"/>
              <a:ext cx="5310932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257E74D-5363-4883-A51B-E2A4B32856A5}"/>
                </a:ext>
              </a:extLst>
            </p:cNvPr>
            <p:cNvSpPr txBox="1"/>
            <p:nvPr/>
          </p:nvSpPr>
          <p:spPr>
            <a:xfrm>
              <a:off x="1365070" y="1229840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MRF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3D1CB9F-3BEA-46A8-9B18-6C611015D12B}"/>
                </a:ext>
              </a:extLst>
            </p:cNvPr>
            <p:cNvSpPr txBox="1"/>
            <p:nvPr/>
          </p:nvSpPr>
          <p:spPr>
            <a:xfrm>
              <a:off x="6623638" y="1240235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BF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CF3A307-E4AD-4566-956A-A879DECB1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990" y="4173988"/>
            <a:ext cx="8606925" cy="2566335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22F01FB-9478-4D39-A1EA-7BDD999725DF}"/>
              </a:ext>
            </a:extLst>
          </p:cNvPr>
          <p:cNvSpPr/>
          <p:nvPr/>
        </p:nvSpPr>
        <p:spPr bwMode="auto">
          <a:xfrm>
            <a:off x="306872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7C17CB-A45D-403D-8D80-B1545D98C14E}"/>
              </a:ext>
            </a:extLst>
          </p:cNvPr>
          <p:cNvSpPr/>
          <p:nvPr/>
        </p:nvSpPr>
        <p:spPr bwMode="auto">
          <a:xfrm>
            <a:off x="407686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A7BC307-4CCE-40A4-BEB2-A2663CBD0259}"/>
              </a:ext>
            </a:extLst>
          </p:cNvPr>
          <p:cNvSpPr/>
          <p:nvPr/>
        </p:nvSpPr>
        <p:spPr bwMode="auto">
          <a:xfrm>
            <a:off x="5014239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C354184-2568-4CB4-8095-ACEC4AE7286F}"/>
              </a:ext>
            </a:extLst>
          </p:cNvPr>
          <p:cNvSpPr/>
          <p:nvPr/>
        </p:nvSpPr>
        <p:spPr bwMode="auto">
          <a:xfrm>
            <a:off x="6458450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99EFDE2-43D9-4D64-BA36-E6600369D89D}"/>
              </a:ext>
            </a:extLst>
          </p:cNvPr>
          <p:cNvSpPr/>
          <p:nvPr/>
        </p:nvSpPr>
        <p:spPr bwMode="auto">
          <a:xfrm>
            <a:off x="815743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842569A-7625-4FF3-9B6A-C83891DA17E6}"/>
              </a:ext>
            </a:extLst>
          </p:cNvPr>
          <p:cNvSpPr/>
          <p:nvPr/>
        </p:nvSpPr>
        <p:spPr bwMode="auto">
          <a:xfrm>
            <a:off x="916557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894801A4-1703-4CCD-8940-FDABA380F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427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62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83559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2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MDOF Properties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Choose between the structural system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MDOF_properties_BW_MRF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8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MDOF_properties_BW_BF</a:t>
            </a:r>
            <a:endParaRPr lang="en-US" sz="18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and  between linear or hysteretic </a:t>
            </a:r>
            <a:r>
              <a:rPr lang="en-US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behaviour</a:t>
            </a:r>
            <a:endParaRPr lang="en-US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</a:rPr>
              <a:t>%% Structural </a:t>
            </a:r>
            <a:r>
              <a:rPr lang="en-US" dirty="0" err="1">
                <a:latin typeface="Adobe Caslon Pro"/>
              </a:rPr>
              <a:t>behaviour</a:t>
            </a:r>
            <a:endParaRPr lang="en-US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System_type</a:t>
            </a:r>
            <a:r>
              <a:rPr lang="it-IT" dirty="0">
                <a:latin typeface="Adobe Caslon Pro"/>
              </a:rPr>
              <a:t> = ‘le’; % ‘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’</a:t>
            </a:r>
          </a:p>
          <a:p>
            <a:r>
              <a:rPr lang="it-IT" dirty="0">
                <a:latin typeface="Adobe Caslon Pro"/>
              </a:rPr>
              <a:t>% 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 = </a:t>
            </a:r>
            <a:r>
              <a:rPr lang="it-IT" dirty="0" err="1">
                <a:latin typeface="Adobe Caslon Pro"/>
              </a:rPr>
              <a:t>bouc-wen</a:t>
            </a:r>
            <a:endParaRPr lang="it-IT" dirty="0">
              <a:latin typeface="Adobe Caslon Pro"/>
            </a:endParaRPr>
          </a:p>
          <a:p>
            <a:r>
              <a:rPr lang="it-IT" dirty="0">
                <a:latin typeface="Adobe Caslon Pro"/>
              </a:rPr>
              <a:t>% le = linear </a:t>
            </a:r>
            <a:r>
              <a:rPr lang="it-IT" dirty="0" err="1">
                <a:latin typeface="Adobe Caslon Pro"/>
              </a:rPr>
              <a:t>elastic</a:t>
            </a:r>
            <a:endParaRPr lang="en-GB" dirty="0">
              <a:latin typeface="Adobe Caslon Pro"/>
            </a:endParaRPr>
          </a:p>
          <a:p>
            <a:r>
              <a:rPr lang="en-GB" i="1" dirty="0">
                <a:latin typeface="Adobe Caslon Pro"/>
              </a:rPr>
              <a:t>…</a:t>
            </a:r>
          </a:p>
          <a:p>
            <a:r>
              <a:rPr lang="en-GB" dirty="0">
                <a:latin typeface="Adobe Caslon Pro"/>
              </a:rPr>
              <a:t>%% Limit States</a:t>
            </a:r>
          </a:p>
          <a:p>
            <a:r>
              <a:rPr lang="en-GB" dirty="0">
                <a:latin typeface="Adobe Caslon Pro"/>
              </a:rPr>
              <a:t>LS = [0.50 0.75 1 2 3]*4/100;</a:t>
            </a:r>
          </a:p>
          <a:p>
            <a:r>
              <a:rPr lang="en-GB" dirty="0">
                <a:latin typeface="Adobe Caslon Pro"/>
              </a:rPr>
              <a:t>for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1:numel(LS)</a:t>
            </a:r>
          </a:p>
          <a:p>
            <a:r>
              <a:rPr lang="en-GB" dirty="0" err="1">
                <a:latin typeface="Adobe Caslon Pro"/>
              </a:rPr>
              <a:t>ls_val</a:t>
            </a:r>
            <a:r>
              <a:rPr lang="en-GB" dirty="0">
                <a:latin typeface="Adobe Caslon Pro"/>
              </a:rPr>
              <a:t> = LS(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)</a:t>
            </a:r>
          </a:p>
          <a:p>
            <a:r>
              <a:rPr lang="en-GB" dirty="0" err="1">
                <a:latin typeface="Adobe Caslon Pro"/>
              </a:rPr>
              <a:t>structuralAnalysis</a:t>
            </a:r>
            <a:endParaRPr lang="en-GB" dirty="0">
              <a:latin typeface="Adobe Caslon Pro"/>
            </a:endParaRPr>
          </a:p>
          <a:p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+ 1;</a:t>
            </a:r>
          </a:p>
          <a:p>
            <a:r>
              <a:rPr lang="en-GB" dirty="0">
                <a:latin typeface="Adobe Caslon Pro"/>
              </a:rPr>
              <a:t>end</a:t>
            </a: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5" name="Tabella 6">
            <a:extLst>
              <a:ext uri="{FF2B5EF4-FFF2-40B4-BE49-F238E27FC236}">
                <a16:creationId xmlns:a16="http://schemas.microsoft.com/office/drawing/2014/main" id="{B1B09E10-272A-4221-8320-AA561973E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16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4: </a:t>
            </a: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63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Initial condition        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Mat.dFe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=zeros(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Mat.NDOF,numel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));    %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Preallocation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for the load for the time series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*scale;                       % Scaled ground motion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'*g;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Computation response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ResponceMDF_Bw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(Mat);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max(abs(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HistVarBw.eps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(1,:)));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%store the EDP for each time history analysis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SCALE(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scale; %store the scale factor for each time history analysis</a:t>
            </a:r>
            <a:r>
              <a:rPr lang="en-GB" i="1" dirty="0">
                <a:latin typeface="Adobe Caslon Pro"/>
              </a:rPr>
              <a:t>…</a:t>
            </a:r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F1BF4EE7-F647-4D97-B396-CFA19A769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532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64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Untruncated IDA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parmhat,parmci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lognfit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,0.01);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(2);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Truncated IDA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2.2;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% take only the results with IM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sum(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&gt;=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   % number of analyses reached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without collapsing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Maximum likelihood fit, using equation (1) and (2) of previously slides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truncated_ida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endParaRPr lang="en-GB" i="1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5DAAE12-4818-4E3E-85FF-6E839A26BA39}"/>
              </a:ext>
            </a:extLst>
          </p:cNvPr>
          <p:cNvGrpSpPr/>
          <p:nvPr/>
        </p:nvGrpSpPr>
        <p:grpSpPr>
          <a:xfrm>
            <a:off x="5277555" y="2631436"/>
            <a:ext cx="6828839" cy="1430976"/>
            <a:chOff x="5277555" y="2631436"/>
            <a:chExt cx="6828839" cy="1430976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09A98D9-673A-435A-9C07-7CF6EB8E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178" r="20013"/>
            <a:stretch/>
          </p:blipFill>
          <p:spPr>
            <a:xfrm>
              <a:off x="5277555" y="3238885"/>
              <a:ext cx="5852351" cy="714375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AC70104-A7C5-471B-8934-316F45E4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862" r="13036"/>
            <a:stretch/>
          </p:blipFill>
          <p:spPr>
            <a:xfrm>
              <a:off x="5363519" y="2631436"/>
              <a:ext cx="6361636" cy="607449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07AE9AA-C8C5-458E-8365-475F78FB5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5844" y="2795587"/>
              <a:ext cx="590550" cy="1266825"/>
            </a:xfrm>
            <a:prstGeom prst="rect">
              <a:avLst/>
            </a:prstGeom>
          </p:spPr>
        </p:pic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90C64006-80FB-4371-9C4B-ADFE9554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5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65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3026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267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66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7C735C5-E98A-421D-B8A8-91946C7A618C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51DABA95-4823-4D5C-A9F5-3CB3B56B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CA7631-A5D3-4CBA-861A-9899328FEEB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6" name="Picture 2" descr="ITN Inspire Logo">
                <a:extLst>
                  <a:ext uri="{FF2B5EF4-FFF2-40B4-BE49-F238E27FC236}">
                    <a16:creationId xmlns:a16="http://schemas.microsoft.com/office/drawing/2014/main" id="{AFEE0A30-D038-43AC-A611-CD69BD8E8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TN Inspire Logo">
                <a:extLst>
                  <a:ext uri="{FF2B5EF4-FFF2-40B4-BE49-F238E27FC236}">
                    <a16:creationId xmlns:a16="http://schemas.microsoft.com/office/drawing/2014/main" id="{03A8DA61-CC9E-4500-8D50-4399D0C5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CD2536AE-767B-466D-8161-7B001EE833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90" b="1786"/>
          <a:stretch/>
        </p:blipFill>
        <p:spPr>
          <a:xfrm>
            <a:off x="606515" y="2798544"/>
            <a:ext cx="8276232" cy="35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0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4743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References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Baker J. W. (2008). </a:t>
            </a:r>
            <a:r>
              <a:rPr lang="en-GB" i="1" dirty="0">
                <a:latin typeface="Adobe Caslon Pro"/>
              </a:rPr>
              <a:t>An Introduction to Probabilistic Seismic Hazard Analysis (PSHA)</a:t>
            </a:r>
            <a:r>
              <a:rPr lang="en-GB" dirty="0">
                <a:latin typeface="Adobe Caslon Pro"/>
              </a:rPr>
              <a:t>, White Paper, Version 1.3, 72 pp.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Kramer, S.L. (1996) </a:t>
            </a:r>
            <a:r>
              <a:rPr lang="en-GB" i="1" dirty="0">
                <a:latin typeface="Adobe Caslon Pro"/>
              </a:rPr>
              <a:t>Geotechnical earthquake engineering</a:t>
            </a:r>
            <a:r>
              <a:rPr lang="en-GB" dirty="0">
                <a:latin typeface="Adobe Caslon Pro"/>
              </a:rPr>
              <a:t>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Wells, D.L. and Coppersmith, K.J. (1994) </a:t>
            </a:r>
            <a:r>
              <a:rPr lang="en-GB" i="1" dirty="0">
                <a:latin typeface="Adobe Caslon Pro"/>
              </a:rPr>
              <a:t>New empirical relationships among magnitude, rupture length, rupture width, rupture area, and surface displacement.</a:t>
            </a:r>
            <a:r>
              <a:rPr lang="en-GB" dirty="0">
                <a:latin typeface="Adobe Caslon Pro"/>
              </a:rPr>
              <a:t> Bull. Seism. Soc. Am., 84, 974-1002.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Cornell, C.A. (1968). </a:t>
            </a:r>
            <a:r>
              <a:rPr lang="en-GB" i="1" dirty="0">
                <a:latin typeface="Adobe Caslon Pro"/>
              </a:rPr>
              <a:t>Engineering seismic risk analysis</a:t>
            </a:r>
            <a:r>
              <a:rPr lang="en-GB" dirty="0">
                <a:latin typeface="Adobe Caslon Pro"/>
              </a:rPr>
              <a:t>, Bull. Seism. Soc. Am., 58, 1583-1606.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Broccardo, M. (2018) </a:t>
            </a:r>
            <a:r>
              <a:rPr lang="en-GB" i="1" dirty="0">
                <a:latin typeface="Adobe Caslon Pro"/>
              </a:rPr>
              <a:t>Probabilistic seismic risk analysis for civil systems</a:t>
            </a:r>
            <a:r>
              <a:rPr lang="en-GB" dirty="0">
                <a:latin typeface="Adobe Caslon Pro"/>
              </a:rPr>
              <a:t>, Lecture Notes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Stucchi M., Meletti C., Montaldo V., </a:t>
            </a:r>
            <a:r>
              <a:rPr lang="it-IT" dirty="0" err="1">
                <a:latin typeface="Adobe Caslon Pro"/>
              </a:rPr>
              <a:t>Akinci</a:t>
            </a:r>
            <a:r>
              <a:rPr lang="it-IT" dirty="0">
                <a:latin typeface="Adobe Caslon Pro"/>
              </a:rPr>
              <a:t> A., Faccioli E., Gasperini P., </a:t>
            </a:r>
            <a:r>
              <a:rPr lang="it-IT" dirty="0" err="1">
                <a:latin typeface="Adobe Caslon Pro"/>
              </a:rPr>
              <a:t>Malagnini</a:t>
            </a:r>
            <a:r>
              <a:rPr lang="it-IT" dirty="0">
                <a:latin typeface="Adobe Caslon Pro"/>
              </a:rPr>
              <a:t> L., Valensise G. (2004). </a:t>
            </a:r>
            <a:r>
              <a:rPr lang="it-IT" i="1" dirty="0">
                <a:latin typeface="Adobe Caslon Pro"/>
              </a:rPr>
              <a:t>Pericolosità sismica di riferimento per il territorio nazionale MPS04.</a:t>
            </a:r>
            <a:r>
              <a:rPr lang="it-IT" dirty="0">
                <a:latin typeface="Adobe Caslon Pro"/>
              </a:rPr>
              <a:t> Istituto Nazionale di Geofisica e Vulcanologia (INGV). https://doi.org/10.13127/sh/mps04/ag</a:t>
            </a:r>
            <a:r>
              <a:rPr lang="en-GB" dirty="0">
                <a:latin typeface="Adobe Caslon Pro"/>
              </a:rPr>
              <a:t>Kramer, S.L. (1996) Geotechnical earthquake engineering.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  <a:hlinkClick r:id="rId2"/>
              </a:rPr>
              <a:t>http://zonesismiche.mi.ingv.it/</a:t>
            </a:r>
            <a:r>
              <a:rPr lang="en-GB" dirty="0">
                <a:latin typeface="Adobe Caslon Pro"/>
              </a:rPr>
              <a:t> </a:t>
            </a:r>
            <a:r>
              <a:rPr lang="en-GB" dirty="0">
                <a:latin typeface="Adobe Caslon Pro"/>
                <a:sym typeface="Wingdings" panose="05000000000000000000" pitchFamily="2" charset="2"/>
              </a:rPr>
              <a:t> Italian database </a:t>
            </a:r>
            <a:endParaRPr lang="it-IT" dirty="0">
              <a:latin typeface="Adobe Caslon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68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76E4E5-E0CE-4B94-A2A9-E6E15A22C2F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C1B686F-FDBF-4CDC-9EAF-EFCA04172F1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000CA16-06B8-4165-B147-5E6E87F34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0CA1E69-DE05-4641-91DF-178F335B916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1C5082-2878-4DC0-B380-6F809C1645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D52830C2-F746-46A6-9F81-F1AD9F1E4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BA8AB0A4-844C-4C24-A418-9F97FEADA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09545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22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References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dobe Caslon Pro"/>
              </a:rPr>
              <a:t>Mackie, K &amp; </a:t>
            </a:r>
            <a:r>
              <a:rPr lang="en-US" dirty="0" err="1">
                <a:latin typeface="Adobe Caslon Pro"/>
              </a:rPr>
              <a:t>Stojadinovic</a:t>
            </a:r>
            <a:r>
              <a:rPr lang="en-US" dirty="0">
                <a:latin typeface="Adobe Caslon Pro"/>
              </a:rPr>
              <a:t>, </a:t>
            </a:r>
            <a:r>
              <a:rPr lang="en-US" dirty="0" err="1">
                <a:latin typeface="Adobe Caslon Pro"/>
              </a:rPr>
              <a:t>Bozidar</a:t>
            </a:r>
            <a:r>
              <a:rPr lang="en-US" dirty="0">
                <a:latin typeface="Adobe Caslon Pro"/>
              </a:rPr>
              <a:t>. (2003). </a:t>
            </a:r>
            <a:r>
              <a:rPr lang="en-US" i="1" dirty="0">
                <a:latin typeface="Adobe Caslon Pro"/>
              </a:rPr>
              <a:t>Seismic Demands for Performance-Based Design of Bridges.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it-IT" sz="1800" dirty="0" err="1">
                <a:latin typeface="Adobe Caslon Pro"/>
              </a:rPr>
              <a:t>Bursi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dirty="0" err="1">
                <a:latin typeface="Adobe Caslon Pro"/>
              </a:rPr>
              <a:t>Pucinotti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dirty="0" err="1">
                <a:latin typeface="Adobe Caslon Pro"/>
              </a:rPr>
              <a:t>Tondini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dirty="0" err="1">
                <a:latin typeface="Adobe Caslon Pro"/>
              </a:rPr>
              <a:t>Zanon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i="1" dirty="0">
                <a:latin typeface="Adobe Caslon Pro"/>
              </a:rPr>
              <a:t>Tests and model calibration of high strength steel tubular beam-to-column and column-base composite joints for moment-resisting structures</a:t>
            </a:r>
            <a:r>
              <a:rPr lang="en-US" altLang="it-IT" sz="1800" dirty="0">
                <a:latin typeface="Adobe Caslon Pro"/>
              </a:rPr>
              <a:t>, Earthquake Engineering and Structural Dynamics, (2015).</a:t>
            </a:r>
            <a:endParaRPr lang="it-IT" altLang="it-IT" sz="1800" i="1" dirty="0">
              <a:latin typeface="Adobe Caslon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Broccardo, M. (2018) </a:t>
            </a:r>
            <a:r>
              <a:rPr lang="en-GB" i="1" dirty="0">
                <a:latin typeface="Adobe Caslon Pro"/>
              </a:rPr>
              <a:t>Probabilistic seismic risk analysis for civil systems</a:t>
            </a:r>
            <a:r>
              <a:rPr lang="en-GB" dirty="0">
                <a:latin typeface="Adobe Caslon Pro"/>
              </a:rPr>
              <a:t>, Lecture Notes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Adobe Caslon Pro"/>
              </a:rPr>
              <a:t>Charalampakis</a:t>
            </a:r>
            <a:r>
              <a:rPr lang="en-US" dirty="0">
                <a:latin typeface="Adobe Caslon Pro"/>
              </a:rPr>
              <a:t>, A. &amp; </a:t>
            </a:r>
            <a:r>
              <a:rPr lang="en-US" dirty="0" err="1">
                <a:latin typeface="Adobe Caslon Pro"/>
              </a:rPr>
              <a:t>Koumousis,V</a:t>
            </a:r>
            <a:r>
              <a:rPr lang="en-US" dirty="0">
                <a:latin typeface="Adobe Caslon Pro"/>
              </a:rPr>
              <a:t>. (2010). </a:t>
            </a:r>
            <a:r>
              <a:rPr lang="en-US" i="1" dirty="0">
                <a:latin typeface="Adobe Caslon Pro"/>
              </a:rPr>
              <a:t>Parameters of </a:t>
            </a:r>
            <a:r>
              <a:rPr lang="en-US" i="1" dirty="0" err="1">
                <a:latin typeface="Adobe Caslon Pro"/>
              </a:rPr>
              <a:t>Bouc</a:t>
            </a:r>
            <a:r>
              <a:rPr lang="en-US" i="1" dirty="0">
                <a:latin typeface="Adobe Caslon Pro"/>
              </a:rPr>
              <a:t>–Wen Model Revisited</a:t>
            </a:r>
            <a:r>
              <a:rPr lang="en-US" dirty="0">
                <a:latin typeface="Adobe Caslon Pro"/>
              </a:rPr>
              <a:t>, Applied Mechanics.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Adobe Caslon Pro"/>
              </a:rPr>
              <a:t>Haukaas</a:t>
            </a:r>
            <a:r>
              <a:rPr lang="en-US" dirty="0">
                <a:latin typeface="Adobe Caslon Pro"/>
              </a:rPr>
              <a:t>, T. &amp; Der </a:t>
            </a:r>
            <a:r>
              <a:rPr lang="en-US" dirty="0" err="1">
                <a:latin typeface="Adobe Caslon Pro"/>
              </a:rPr>
              <a:t>Kiureghian</a:t>
            </a:r>
            <a:r>
              <a:rPr lang="en-US" dirty="0">
                <a:latin typeface="Adobe Caslon Pro"/>
              </a:rPr>
              <a:t>, A. (2004). </a:t>
            </a:r>
            <a:r>
              <a:rPr lang="en-US" i="1" dirty="0">
                <a:latin typeface="Adobe Caslon Pro"/>
              </a:rPr>
              <a:t>Finite Element Reliability and Sensitivity Methods for Performance-Based Earthquake Engineering</a:t>
            </a:r>
            <a:r>
              <a:rPr lang="en-US" dirty="0">
                <a:latin typeface="Adobe Caslon Pro"/>
              </a:rPr>
              <a:t>, tech. rep., PEER - Pacific Earthquake Engineering Research Center.</a:t>
            </a:r>
            <a:endParaRPr lang="en-GB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69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76E4E5-E0CE-4B94-A2A9-E6E15A22C2F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C1B686F-FDBF-4CDC-9EAF-EFCA04172F13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000CA16-06B8-4165-B147-5E6E87F34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0CA1E69-DE05-4641-91DF-178F335B916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3" name="Picture 2" descr="ITN Inspire Logo">
                <a:extLst>
                  <a:ext uri="{FF2B5EF4-FFF2-40B4-BE49-F238E27FC236}">
                    <a16:creationId xmlns:a16="http://schemas.microsoft.com/office/drawing/2014/main" id="{5D1C5082-2878-4DC0-B380-6F809C1645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TN Inspire Logo">
                <a:extLst>
                  <a:ext uri="{FF2B5EF4-FFF2-40B4-BE49-F238E27FC236}">
                    <a16:creationId xmlns:a16="http://schemas.microsoft.com/office/drawing/2014/main" id="{D52830C2-F746-46A6-9F81-F1AD9F1E4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BA8AB0A4-844C-4C24-A418-9F97FEADA093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30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7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grpSp>
        <p:nvGrpSpPr>
          <p:cNvPr id="28" name="Gruppo 27">
            <a:extLst>
              <a:ext uri="{FF2B5EF4-FFF2-40B4-BE49-F238E27FC236}">
                <a16:creationId xmlns:a16="http://schemas.microsoft.com/office/drawing/2014/main" id="{B622D837-5877-4084-B587-113240DC2C94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1F292E8E-DC6A-435A-8855-A83A9B72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F07FE44B-2657-4BD2-A704-913BA47E0C7D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31" name="Picture 2" descr="ITN Inspire Logo">
                <a:extLst>
                  <a:ext uri="{FF2B5EF4-FFF2-40B4-BE49-F238E27FC236}">
                    <a16:creationId xmlns:a16="http://schemas.microsoft.com/office/drawing/2014/main" id="{0EDF2DBF-A132-43C6-B07D-720774875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TN Inspire Logo">
                <a:extLst>
                  <a:ext uri="{FF2B5EF4-FFF2-40B4-BE49-F238E27FC236}">
                    <a16:creationId xmlns:a16="http://schemas.microsoft.com/office/drawing/2014/main" id="{DECC09B9-ACB8-4E23-888D-73F5CA1E4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where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US" dirty="0">
                    <a:latin typeface="Adobe Caslon Pro"/>
                  </a:rPr>
                  <a:t> is an intensity measure (e.g., peak ground acceleration, spectral acceleration,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𝑒𝑑𝑝</m:t>
                    </m:r>
                  </m:oMath>
                </a14:m>
                <a:r>
                  <a:rPr lang="en-US" dirty="0">
                    <a:latin typeface="Adobe Caslon Pro"/>
                  </a:rPr>
                  <a:t> is an engineering demand parameter (e.g., </a:t>
                </a:r>
                <a:r>
                  <a:rPr lang="en-US" dirty="0" err="1">
                    <a:latin typeface="Adobe Caslon Pro"/>
                  </a:rPr>
                  <a:t>interstorey</a:t>
                </a:r>
                <a:r>
                  <a:rPr lang="en-US" dirty="0">
                    <a:latin typeface="Adobe Caslon Pro"/>
                  </a:rPr>
                  <a:t> drift);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Adobe Caslon Pro"/>
                  </a:rPr>
                  <a:t> is a damage measure (e.g., minor, medium, extensive, collapse);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dirty="0">
                    <a:latin typeface="Adobe Caslon Pro"/>
                  </a:rPr>
                  <a:t> is a decision variable (e.g., monetary losses, fatalities,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mean annual rate of events exceeding a given threshold 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Adobe Caslon Pro"/>
                  </a:rPr>
                  <a:t>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conditional complementary cumulative distribution function (CCDF)</a:t>
                </a: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  <a:blipFill>
                <a:blip r:embed="rId6"/>
                <a:stretch>
                  <a:fillRect l="-479" t="-1307" b="-2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35" y="2995488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197" y="2443492"/>
            <a:ext cx="3505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Thanks for your attention!</a:t>
            </a:r>
            <a:endParaRPr lang="it-IT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5282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A00F96-08EE-41F2-86A3-E5606E2B118A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412B7B-6B64-4585-A720-7ADA9B3D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637DC48-948B-41B6-8DD5-9591E59CF4E0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10" name="Picture 2" descr="ITN Inspire Logo">
                <a:extLst>
                  <a:ext uri="{FF2B5EF4-FFF2-40B4-BE49-F238E27FC236}">
                    <a16:creationId xmlns:a16="http://schemas.microsoft.com/office/drawing/2014/main" id="{8AA2D55D-5BA2-43DB-B40C-2EF2E0F65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TN Inspire Logo">
                <a:extLst>
                  <a:ext uri="{FF2B5EF4-FFF2-40B4-BE49-F238E27FC236}">
                    <a16:creationId xmlns:a16="http://schemas.microsoft.com/office/drawing/2014/main" id="{BD31C4AB-A9E8-4AB7-AE00-8A6E4CE62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927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>
                <a:latin typeface="Adobe Caslon Pro"/>
              </a:rPr>
              <a:t>SHA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is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basis</a:t>
            </a:r>
            <a:r>
              <a:rPr lang="it-IT" dirty="0">
                <a:latin typeface="Adobe Caslon Pro"/>
              </a:rPr>
              <a:t> for </a:t>
            </a:r>
            <a:r>
              <a:rPr lang="it-IT" dirty="0" err="1">
                <a:latin typeface="Adobe Caslon Pro"/>
              </a:rPr>
              <a:t>many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design </a:t>
            </a:r>
            <a:r>
              <a:rPr lang="it-IT" b="1" dirty="0" err="1">
                <a:latin typeface="Adobe Caslon Pro"/>
              </a:rPr>
              <a:t>codes</a:t>
            </a:r>
            <a:r>
              <a:rPr lang="it-IT" b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for </a:t>
            </a:r>
            <a:r>
              <a:rPr lang="it-IT" b="1" dirty="0" err="1">
                <a:latin typeface="Adobe Caslon Pro"/>
              </a:rPr>
              <a:t>seismic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risk</a:t>
            </a:r>
            <a:r>
              <a:rPr lang="it-IT" b="1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analysis</a:t>
            </a:r>
            <a:r>
              <a:rPr lang="it-IT" b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systems</a:t>
            </a:r>
            <a:r>
              <a:rPr lang="it-IT" dirty="0">
                <a:latin typeface="Adobe Caslon Pro"/>
              </a:rPr>
              <a:t>.</a:t>
            </a: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hazard</a:t>
            </a:r>
            <a:r>
              <a:rPr lang="en-GB" dirty="0">
                <a:latin typeface="Adobe Caslon Pro"/>
              </a:rPr>
              <a:t> := the exceedance (or occurrence) probability for a </a:t>
            </a:r>
            <a:r>
              <a:rPr lang="en-GB" u="sng" dirty="0">
                <a:latin typeface="Adobe Caslon Pro"/>
              </a:rPr>
              <a:t>given</a:t>
            </a:r>
            <a:r>
              <a:rPr lang="en-GB" dirty="0">
                <a:latin typeface="Adobe Caslon Pro"/>
              </a:rPr>
              <a:t> ground motion </a:t>
            </a:r>
            <a:r>
              <a:rPr lang="en-GB" u="sng" dirty="0">
                <a:latin typeface="Adobe Caslon Pro"/>
              </a:rPr>
              <a:t>intensity measure threshold</a:t>
            </a:r>
            <a:r>
              <a:rPr lang="en-GB" dirty="0">
                <a:latin typeface="Adobe Caslon Pro"/>
              </a:rPr>
              <a:t>, site and time interval</a:t>
            </a:r>
          </a:p>
          <a:p>
            <a:r>
              <a:rPr lang="en-GB" b="1" i="1" dirty="0">
                <a:latin typeface="Adobe Caslon Pro"/>
              </a:rPr>
              <a:t>seismic risk</a:t>
            </a:r>
            <a:r>
              <a:rPr lang="en-GB" dirty="0">
                <a:latin typeface="Adobe Caslon Pro"/>
              </a:rPr>
              <a:t>:= the exceedance (or occurrence) probability for a </a:t>
            </a:r>
            <a:r>
              <a:rPr lang="en-GB" u="sng" dirty="0">
                <a:latin typeface="Adobe Caslon Pro"/>
              </a:rPr>
              <a:t>given loss threshold</a:t>
            </a:r>
            <a:r>
              <a:rPr lang="en-GB" dirty="0">
                <a:latin typeface="Adobe Caslon Pro"/>
              </a:rPr>
              <a:t>, site and time interval.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9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746902356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746902356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6C6AEDA-F296-41EE-BFFE-38F0D3968B00}"/>
              </a:ext>
            </a:extLst>
          </p:cNvPr>
          <p:cNvGrpSpPr/>
          <p:nvPr/>
        </p:nvGrpSpPr>
        <p:grpSpPr>
          <a:xfrm>
            <a:off x="2903424" y="373469"/>
            <a:ext cx="1829461" cy="618073"/>
            <a:chOff x="2903424" y="211809"/>
            <a:chExt cx="1829461" cy="61807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0DB6A93-48E5-48DF-BFCE-D1DF205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1248" b="12747"/>
            <a:stretch/>
          </p:blipFill>
          <p:spPr>
            <a:xfrm>
              <a:off x="3588051" y="211809"/>
              <a:ext cx="1144834" cy="32658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E4C336B-915E-4F53-A9C4-CEA517CAC39B}"/>
                </a:ext>
              </a:extLst>
            </p:cNvPr>
            <p:cNvGrpSpPr/>
            <p:nvPr/>
          </p:nvGrpSpPr>
          <p:grpSpPr>
            <a:xfrm>
              <a:off x="2903424" y="230872"/>
              <a:ext cx="1389573" cy="599010"/>
              <a:chOff x="2981720" y="122642"/>
              <a:chExt cx="1389573" cy="599010"/>
            </a:xfrm>
          </p:grpSpPr>
          <p:pic>
            <p:nvPicPr>
              <p:cNvPr id="27" name="Picture 2" descr="ITN Inspire Logo">
                <a:extLst>
                  <a:ext uri="{FF2B5EF4-FFF2-40B4-BE49-F238E27FC236}">
                    <a16:creationId xmlns:a16="http://schemas.microsoft.com/office/drawing/2014/main" id="{7FE60B3D-930C-4B12-A5BA-D1A063582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51" t="2254"/>
              <a:stretch/>
            </p:blipFill>
            <p:spPr bwMode="auto">
              <a:xfrm>
                <a:off x="3659171" y="355891"/>
                <a:ext cx="712122" cy="365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TN Inspire Logo">
                <a:extLst>
                  <a:ext uri="{FF2B5EF4-FFF2-40B4-BE49-F238E27FC236}">
                    <a16:creationId xmlns:a16="http://schemas.microsoft.com/office/drawing/2014/main" id="{5484B6C1-8162-4AA1-A6AE-0EA762212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62" t="-413" r="63244" b="2667"/>
              <a:stretch/>
            </p:blipFill>
            <p:spPr bwMode="auto">
              <a:xfrm>
                <a:off x="2981720" y="122642"/>
                <a:ext cx="612569" cy="482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4ABE5DB9-326B-4611-AAAA-306453656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20643"/>
              </p:ext>
            </p:extLst>
          </p:nvPr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805110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_presentazione_standard_Ateneo_italian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8CE99D9B-CAD2-44CC-9902-79AD77CEE7EC}" vid="{3029B4D8-372F-4AAF-83C1-AA0CD29DED5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13940</TotalTime>
  <Words>7359</Words>
  <Application>Microsoft Office PowerPoint</Application>
  <PresentationFormat>Widescreen</PresentationFormat>
  <Paragraphs>1474</Paragraphs>
  <Slides>70</Slides>
  <Notes>67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70</vt:i4>
      </vt:variant>
      <vt:variant>
        <vt:lpstr>Presentazioni personalizzate</vt:lpstr>
      </vt:variant>
      <vt:variant>
        <vt:i4>1</vt:i4>
      </vt:variant>
    </vt:vector>
  </HeadingPairs>
  <TitlesOfParts>
    <vt:vector size="80" baseType="lpstr">
      <vt:lpstr>TI-Nspire</vt:lpstr>
      <vt:lpstr>Adobe Caslon Pro</vt:lpstr>
      <vt:lpstr>Arial</vt:lpstr>
      <vt:lpstr>Calibri</vt:lpstr>
      <vt:lpstr>Calibri Light</vt:lpstr>
      <vt:lpstr>Cambria</vt:lpstr>
      <vt:lpstr>Cambria Math</vt:lpstr>
      <vt:lpstr>Wingdings</vt:lpstr>
      <vt:lpstr>modello_presentazione_standard_Ateneo_italiano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personalizzata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Nardin</dc:creator>
  <cp:keywords>Chiara Nardin;PSHA;PBEE;Fragility analysis</cp:keywords>
  <cp:lastModifiedBy>Nardin Chiara</cp:lastModifiedBy>
  <cp:revision>297</cp:revision>
  <dcterms:created xsi:type="dcterms:W3CDTF">2019-12-12T13:08:37Z</dcterms:created>
  <dcterms:modified xsi:type="dcterms:W3CDTF">2020-11-27T09:28:59Z</dcterms:modified>
</cp:coreProperties>
</file>